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4"/>
  </p:sldMasterIdLst>
  <p:sldIdLst>
    <p:sldId id="256" r:id="rId5"/>
    <p:sldId id="257" r:id="rId6"/>
    <p:sldId id="351" r:id="rId7"/>
    <p:sldId id="340" r:id="rId8"/>
    <p:sldId id="358" r:id="rId9"/>
    <p:sldId id="360" r:id="rId10"/>
    <p:sldId id="363" r:id="rId11"/>
    <p:sldId id="364" r:id="rId12"/>
    <p:sldId id="367" r:id="rId13"/>
    <p:sldId id="368" r:id="rId14"/>
    <p:sldId id="369" r:id="rId15"/>
    <p:sldId id="370" r:id="rId16"/>
    <p:sldId id="286" r:id="rId17"/>
    <p:sldId id="371" r:id="rId18"/>
    <p:sldId id="372" r:id="rId19"/>
    <p:sldId id="373" r:id="rId20"/>
    <p:sldId id="375" r:id="rId21"/>
    <p:sldId id="376" r:id="rId22"/>
    <p:sldId id="377" r:id="rId23"/>
    <p:sldId id="383" r:id="rId24"/>
    <p:sldId id="378" r:id="rId25"/>
    <p:sldId id="379" r:id="rId26"/>
    <p:sldId id="392" r:id="rId27"/>
    <p:sldId id="381" r:id="rId28"/>
    <p:sldId id="410" r:id="rId29"/>
    <p:sldId id="411" r:id="rId30"/>
    <p:sldId id="412" r:id="rId31"/>
    <p:sldId id="413" r:id="rId32"/>
    <p:sldId id="416" r:id="rId33"/>
    <p:sldId id="414" r:id="rId34"/>
    <p:sldId id="415" r:id="rId35"/>
    <p:sldId id="391" r:id="rId36"/>
    <p:sldId id="417" r:id="rId37"/>
    <p:sldId id="385" r:id="rId38"/>
    <p:sldId id="382" r:id="rId39"/>
    <p:sldId id="388" r:id="rId40"/>
    <p:sldId id="389" r:id="rId41"/>
    <p:sldId id="386" r:id="rId42"/>
    <p:sldId id="394" r:id="rId43"/>
    <p:sldId id="419" r:id="rId44"/>
    <p:sldId id="406" r:id="rId45"/>
    <p:sldId id="418" r:id="rId46"/>
    <p:sldId id="397" r:id="rId47"/>
    <p:sldId id="426" r:id="rId48"/>
    <p:sldId id="341" r:id="rId49"/>
    <p:sldId id="407" r:id="rId50"/>
    <p:sldId id="408" r:id="rId51"/>
    <p:sldId id="409" r:id="rId52"/>
    <p:sldId id="395" r:id="rId53"/>
    <p:sldId id="331" r:id="rId54"/>
    <p:sldId id="396" r:id="rId55"/>
    <p:sldId id="398" r:id="rId56"/>
    <p:sldId id="390" r:id="rId57"/>
    <p:sldId id="401" r:id="rId58"/>
    <p:sldId id="402" r:id="rId59"/>
    <p:sldId id="403" r:id="rId60"/>
    <p:sldId id="405" r:id="rId61"/>
    <p:sldId id="350" r:id="rId62"/>
    <p:sldId id="361" r:id="rId63"/>
    <p:sldId id="421" r:id="rId64"/>
    <p:sldId id="352" r:id="rId65"/>
    <p:sldId id="318" r:id="rId66"/>
    <p:sldId id="424" r:id="rId67"/>
    <p:sldId id="423" r:id="rId68"/>
    <p:sldId id="425" r:id="rId69"/>
    <p:sldId id="355" r:id="rId70"/>
    <p:sldId id="344" r:id="rId71"/>
    <p:sldId id="334" r:id="rId72"/>
    <p:sldId id="353" r:id="rId73"/>
    <p:sldId id="354" r:id="rId74"/>
    <p:sldId id="356" r:id="rId75"/>
    <p:sldId id="422" r:id="rId76"/>
    <p:sldId id="357" r:id="rId77"/>
    <p:sldId id="260" r:id="rId7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2">
          <p15:clr>
            <a:srgbClr val="A4A3A4"/>
          </p15:clr>
        </p15:guide>
        <p15:guide id="2" orient="horz" pos="583">
          <p15:clr>
            <a:srgbClr val="A4A3A4"/>
          </p15:clr>
        </p15:guide>
        <p15:guide id="3" pos="5617">
          <p15:clr>
            <a:srgbClr val="A4A3A4"/>
          </p15:clr>
        </p15:guide>
        <p15:guide id="4" pos="23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han Bangwa" initials="NB" lastIdx="2" clrIdx="0">
    <p:extLst>
      <p:ext uri="{19B8F6BF-5375-455C-9EA6-DF929625EA0E}">
        <p15:presenceInfo xmlns:p15="http://schemas.microsoft.com/office/powerpoint/2012/main" userId="24f22aea1fa187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C00"/>
    <a:srgbClr val="FF9999"/>
    <a:srgbClr val="505050"/>
    <a:srgbClr val="00ABEC"/>
    <a:srgbClr val="A5CE00"/>
    <a:srgbClr val="0078D7"/>
    <a:srgbClr val="00BCF2"/>
    <a:srgbClr val="007FB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03" autoAdjust="0"/>
    <p:restoredTop sz="94643"/>
  </p:normalViewPr>
  <p:slideViewPr>
    <p:cSldViewPr snapToGrid="0" snapToObjects="1">
      <p:cViewPr varScale="1">
        <p:scale>
          <a:sx n="123" d="100"/>
          <a:sy n="123" d="100"/>
        </p:scale>
        <p:origin x="82" y="106"/>
      </p:cViewPr>
      <p:guideLst>
        <p:guide orient="horz" pos="3092"/>
        <p:guide orient="horz" pos="583"/>
        <p:guide pos="5617"/>
        <p:guide pos="237"/>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fr-FR" smtClean="0"/>
              <a:t>Modifiez le style du titre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4079FD93-08D1-3D47-8B88-9F159745C9D8}" type="datetimeFigureOut">
              <a:rPr lang="en-US" smtClean="0"/>
              <a:t>09-Apr-19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‹N°›</a:t>
            </a:fld>
            <a:endParaRPr lang="en-US"/>
          </a:p>
        </p:txBody>
      </p:sp>
    </p:spTree>
    <p:extLst>
      <p:ext uri="{BB962C8B-B14F-4D97-AF65-F5344CB8AC3E}">
        <p14:creationId xmlns:p14="http://schemas.microsoft.com/office/powerpoint/2010/main" val="3869323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One Column Content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233167" y="925513"/>
            <a:ext cx="8683819" cy="3554416"/>
          </a:xfrm>
          <a:prstGeom prst="rect">
            <a:avLst/>
          </a:prstGeom>
        </p:spPr>
        <p:txBody>
          <a:bodyPr lIns="0" tIns="0" rIns="0" bIns="0"/>
          <a:lstStyle>
            <a:lvl1pPr>
              <a:spcBef>
                <a:spcPts val="1000"/>
              </a:spcBef>
              <a:defRPr sz="2800">
                <a:solidFill>
                  <a:schemeClr val="tx1"/>
                </a:solidFill>
              </a:defRPr>
            </a:lvl1pPr>
            <a:lvl2pPr>
              <a:spcBef>
                <a:spcPts val="1000"/>
              </a:spcBef>
              <a:defRPr sz="2600">
                <a:solidFill>
                  <a:schemeClr val="tx1"/>
                </a:solidFill>
              </a:defRPr>
            </a:lvl2pPr>
            <a:lvl3pPr>
              <a:spcBef>
                <a:spcPts val="1000"/>
              </a:spcBef>
              <a:defRPr sz="2200">
                <a:solidFill>
                  <a:schemeClr val="tx1"/>
                </a:solidFill>
              </a:defRPr>
            </a:lvl3pPr>
            <a:lvl4pPr>
              <a:spcBef>
                <a:spcPts val="1000"/>
              </a:spcBef>
              <a:defRPr sz="1800">
                <a:solidFill>
                  <a:schemeClr val="tx1"/>
                </a:solidFill>
              </a:defRPr>
            </a:lvl4pPr>
            <a:lvl5pPr>
              <a:spcBef>
                <a:spcPts val="1000"/>
              </a:spcBef>
              <a:defRPr sz="1400">
                <a:solidFill>
                  <a:schemeClr val="tx1"/>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itle 1"/>
          <p:cNvSpPr>
            <a:spLocks noGrp="1"/>
          </p:cNvSpPr>
          <p:nvPr>
            <p:ph type="title"/>
          </p:nvPr>
        </p:nvSpPr>
        <p:spPr>
          <a:xfrm>
            <a:off x="233168" y="141555"/>
            <a:ext cx="7594879" cy="406715"/>
          </a:xfrm>
          <a:prstGeom prst="rect">
            <a:avLst/>
          </a:prstGeom>
        </p:spPr>
        <p:txBody>
          <a:bodyPr wrap="square" lIns="0" tIns="0" rIns="0" bIns="0" anchor="ctr" anchorCtr="0"/>
          <a:lstStyle>
            <a:lvl1pPr algn="l">
              <a:defRPr sz="3500">
                <a:solidFill>
                  <a:srgbClr val="F2F2F2"/>
                </a:solidFill>
              </a:defRPr>
            </a:lvl1pPr>
          </a:lstStyle>
          <a:p>
            <a:r>
              <a:rPr lang="fr-FR" smtClean="0"/>
              <a:t>Modifiez le style du titre</a:t>
            </a:r>
            <a:endParaRPr lang="en-US" dirty="0"/>
          </a:p>
        </p:txBody>
      </p:sp>
    </p:spTree>
    <p:extLst>
      <p:ext uri="{BB962C8B-B14F-4D97-AF65-F5344CB8AC3E}">
        <p14:creationId xmlns:p14="http://schemas.microsoft.com/office/powerpoint/2010/main" val="3316308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wo Column Content Slide">
    <p:spTree>
      <p:nvGrpSpPr>
        <p:cNvPr id="1" name=""/>
        <p:cNvGrpSpPr/>
        <p:nvPr/>
      </p:nvGrpSpPr>
      <p:grpSpPr>
        <a:xfrm>
          <a:off x="0" y="0"/>
          <a:ext cx="0" cy="0"/>
          <a:chOff x="0" y="0"/>
          <a:chExt cx="0" cy="0"/>
        </a:xfrm>
      </p:grpSpPr>
      <p:sp>
        <p:nvSpPr>
          <p:cNvPr id="9" name="Content Placeholder 2"/>
          <p:cNvSpPr>
            <a:spLocks noGrp="1"/>
          </p:cNvSpPr>
          <p:nvPr>
            <p:ph idx="1"/>
          </p:nvPr>
        </p:nvSpPr>
        <p:spPr>
          <a:xfrm>
            <a:off x="233168" y="925513"/>
            <a:ext cx="4343400" cy="3554416"/>
          </a:xfrm>
          <a:prstGeom prst="rect">
            <a:avLst/>
          </a:prstGeom>
        </p:spPr>
        <p:txBody>
          <a:bodyPr lIns="0" tIns="0" rIns="0" bIns="0"/>
          <a:lstStyle>
            <a:lvl1pPr>
              <a:spcBef>
                <a:spcPts val="1000"/>
              </a:spcBef>
              <a:defRPr sz="2800">
                <a:solidFill>
                  <a:schemeClr val="tx1"/>
                </a:solidFill>
              </a:defRPr>
            </a:lvl1pPr>
            <a:lvl2pPr>
              <a:spcBef>
                <a:spcPts val="1000"/>
              </a:spcBef>
              <a:defRPr sz="2600">
                <a:solidFill>
                  <a:schemeClr val="tx1"/>
                </a:solidFill>
              </a:defRPr>
            </a:lvl2pPr>
            <a:lvl3pPr>
              <a:spcBef>
                <a:spcPts val="1000"/>
              </a:spcBef>
              <a:defRPr sz="2200">
                <a:solidFill>
                  <a:schemeClr val="tx1"/>
                </a:solidFill>
              </a:defRPr>
            </a:lvl3pPr>
            <a:lvl4pPr>
              <a:spcBef>
                <a:spcPts val="1000"/>
              </a:spcBef>
              <a:defRPr sz="1800">
                <a:solidFill>
                  <a:schemeClr val="tx1"/>
                </a:solidFill>
              </a:defRPr>
            </a:lvl4pPr>
            <a:lvl5pPr>
              <a:spcBef>
                <a:spcPts val="1000"/>
              </a:spcBef>
              <a:defRPr sz="1400">
                <a:solidFill>
                  <a:schemeClr val="tx1"/>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Content Placeholder 2"/>
          <p:cNvSpPr>
            <a:spLocks noGrp="1"/>
          </p:cNvSpPr>
          <p:nvPr>
            <p:ph idx="10"/>
          </p:nvPr>
        </p:nvSpPr>
        <p:spPr>
          <a:xfrm>
            <a:off x="4576568" y="925513"/>
            <a:ext cx="4343400" cy="3554416"/>
          </a:xfrm>
          <a:prstGeom prst="rect">
            <a:avLst/>
          </a:prstGeom>
        </p:spPr>
        <p:txBody>
          <a:bodyPr lIns="0" tIns="0" rIns="0" bIns="0"/>
          <a:lstStyle>
            <a:lvl1pPr>
              <a:spcBef>
                <a:spcPts val="1000"/>
              </a:spcBef>
              <a:defRPr sz="2800">
                <a:solidFill>
                  <a:srgbClr val="000000"/>
                </a:solidFill>
              </a:defRPr>
            </a:lvl1pPr>
            <a:lvl2pPr>
              <a:spcBef>
                <a:spcPts val="1000"/>
              </a:spcBef>
              <a:defRPr sz="2600">
                <a:solidFill>
                  <a:srgbClr val="000000"/>
                </a:solidFill>
              </a:defRPr>
            </a:lvl2pPr>
            <a:lvl3pPr>
              <a:spcBef>
                <a:spcPts val="1000"/>
              </a:spcBef>
              <a:defRPr sz="2200">
                <a:solidFill>
                  <a:srgbClr val="000000"/>
                </a:solidFill>
              </a:defRPr>
            </a:lvl3pPr>
            <a:lvl4pPr>
              <a:spcBef>
                <a:spcPts val="1000"/>
              </a:spcBef>
              <a:defRPr sz="1800">
                <a:solidFill>
                  <a:srgbClr val="000000"/>
                </a:solidFill>
              </a:defRPr>
            </a:lvl4pPr>
            <a:lvl5pPr>
              <a:spcBef>
                <a:spcPts val="1000"/>
              </a:spcBef>
              <a:defRPr sz="1400">
                <a:solidFill>
                  <a:srgbClr val="000000"/>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itle 1"/>
          <p:cNvSpPr>
            <a:spLocks noGrp="1"/>
          </p:cNvSpPr>
          <p:nvPr>
            <p:ph type="title"/>
          </p:nvPr>
        </p:nvSpPr>
        <p:spPr>
          <a:xfrm>
            <a:off x="233168" y="141555"/>
            <a:ext cx="7594879" cy="406715"/>
          </a:xfrm>
          <a:prstGeom prst="rect">
            <a:avLst/>
          </a:prstGeom>
        </p:spPr>
        <p:txBody>
          <a:bodyPr wrap="square" lIns="0" tIns="0" rIns="0" bIns="0" anchor="ctr" anchorCtr="0"/>
          <a:lstStyle>
            <a:lvl1pPr algn="l">
              <a:defRPr sz="3500">
                <a:solidFill>
                  <a:srgbClr val="F2F2F2"/>
                </a:solidFill>
              </a:defRPr>
            </a:lvl1pPr>
          </a:lstStyle>
          <a:p>
            <a:r>
              <a:rPr lang="fr-FR" smtClean="0"/>
              <a:t>Modifiez le style du titre</a:t>
            </a:r>
            <a:endParaRPr lang="en-US" dirty="0"/>
          </a:p>
        </p:txBody>
      </p:sp>
    </p:spTree>
    <p:extLst>
      <p:ext uri="{BB962C8B-B14F-4D97-AF65-F5344CB8AC3E}">
        <p14:creationId xmlns:p14="http://schemas.microsoft.com/office/powerpoint/2010/main" val="958155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1594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079FD93-08D1-3D47-8B88-9F159745C9D8}" type="datetimeFigureOut">
              <a:rPr lang="en-US" smtClean="0"/>
              <a:t>09-Apr-19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6CD23B5-1BB9-A14A-BFB4-1A837A3C004E}" type="slidenum">
              <a:rPr lang="en-US" smtClean="0"/>
              <a:t>‹N°›</a:t>
            </a:fld>
            <a:endParaRPr lang="en-US"/>
          </a:p>
        </p:txBody>
      </p:sp>
    </p:spTree>
    <p:extLst>
      <p:ext uri="{BB962C8B-B14F-4D97-AF65-F5344CB8AC3E}">
        <p14:creationId xmlns:p14="http://schemas.microsoft.com/office/powerpoint/2010/main" val="252485014"/>
      </p:ext>
    </p:extLst>
  </p:cSld>
  <p:clrMap bg1="lt1" tx1="dk1" bg2="lt2" tx2="dk2" accent1="accent1" accent2="accent2" accent3="accent3" accent4="accent4" accent5="accent5" accent6="accent6" hlink="hlink" folHlink="folHlink"/>
  <p:sldLayoutIdLst>
    <p:sldLayoutId id="2147483676" r:id="rId1"/>
    <p:sldLayoutId id="2147483687" r:id="rId2"/>
    <p:sldLayoutId id="2147483688" r:id="rId3"/>
    <p:sldLayoutId id="2147483689"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fr.wikipedia.org/wiki/R%C3%A9tropropagation_du_gradient"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3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310" y="863182"/>
            <a:ext cx="3482235" cy="1861285"/>
          </a:xfrm>
          <a:prstGeom prst="ellipse">
            <a:avLst/>
          </a:prstGeom>
          <a:ln>
            <a:noFill/>
          </a:ln>
          <a:effectLst>
            <a:softEdge rad="112500"/>
          </a:effectLst>
        </p:spPr>
      </p:pic>
      <p:sp>
        <p:nvSpPr>
          <p:cNvPr id="2" name="Title 1"/>
          <p:cNvSpPr>
            <a:spLocks noGrp="1"/>
          </p:cNvSpPr>
          <p:nvPr>
            <p:ph type="ctrTitle"/>
          </p:nvPr>
        </p:nvSpPr>
        <p:spPr>
          <a:xfrm>
            <a:off x="404586" y="1119456"/>
            <a:ext cx="4341127" cy="2253233"/>
          </a:xfrm>
        </p:spPr>
        <p:txBody>
          <a:bodyPr>
            <a:noAutofit/>
          </a:bodyPr>
          <a:lstStyle/>
          <a:p>
            <a:pPr algn="l"/>
            <a:r>
              <a:rPr lang="en-US" sz="4800" dirty="0" smtClean="0">
                <a:solidFill>
                  <a:schemeClr val="bg1"/>
                </a:solidFill>
                <a:latin typeface="Segoe UI Light" panose="020B0502040204020203" pitchFamily="34" charset="0"/>
                <a:cs typeface="Segoe UI Light" panose="020B0502040204020203" pitchFamily="34" charset="0"/>
              </a:rPr>
              <a:t>Neural Networks</a:t>
            </a:r>
            <a:br>
              <a:rPr lang="en-US" sz="4800" dirty="0" smtClean="0">
                <a:solidFill>
                  <a:schemeClr val="bg1"/>
                </a:solidFill>
                <a:latin typeface="Segoe UI Light" panose="020B0502040204020203" pitchFamily="34" charset="0"/>
                <a:cs typeface="Segoe UI Light" panose="020B0502040204020203" pitchFamily="34" charset="0"/>
              </a:rPr>
            </a:br>
            <a:r>
              <a:rPr lang="en-US" sz="4800" dirty="0" smtClean="0">
                <a:solidFill>
                  <a:schemeClr val="bg1"/>
                </a:solidFill>
                <a:latin typeface="Segoe UI Light" panose="020B0502040204020203" pitchFamily="34" charset="0"/>
                <a:cs typeface="Segoe UI Light" panose="020B0502040204020203" pitchFamily="34" charset="0"/>
              </a:rPr>
              <a:t>Comprehension</a:t>
            </a:r>
            <a:endParaRPr lang="en-US" sz="4800" dirty="0">
              <a:solidFill>
                <a:schemeClr val="bg1"/>
              </a:solidFill>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a:xfrm>
            <a:off x="329430" y="4480547"/>
            <a:ext cx="4294319" cy="391493"/>
          </a:xfrm>
        </p:spPr>
        <p:txBody>
          <a:bodyPr>
            <a:normAutofit/>
          </a:bodyPr>
          <a:lstStyle/>
          <a:p>
            <a:pPr algn="l"/>
            <a:r>
              <a:rPr lang="en-US" sz="2000" dirty="0" smtClean="0">
                <a:solidFill>
                  <a:schemeClr val="bg1"/>
                </a:solidFill>
                <a:latin typeface="Segoe UI" panose="020B0502040204020203" pitchFamily="34" charset="0"/>
                <a:cs typeface="Segoe UI" panose="020B0502040204020203" pitchFamily="34" charset="0"/>
              </a:rPr>
              <a:t>Nathan Bangwa {AI Lead}</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355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err="1" smtClean="0"/>
              <a:t>Neurone</a:t>
            </a:r>
            <a:r>
              <a:rPr lang="en-US" dirty="0" smtClean="0"/>
              <a:t> </a:t>
            </a:r>
            <a:r>
              <a:rPr lang="en-US" dirty="0" err="1" smtClean="0"/>
              <a:t>Formel</a:t>
            </a:r>
            <a:endParaRPr lang="en-US" dirty="0"/>
          </a:p>
        </p:txBody>
      </p:sp>
      <p:sp>
        <p:nvSpPr>
          <p:cNvPr id="8" name="Espace réservé du contenu 7"/>
          <p:cNvSpPr>
            <a:spLocks noGrp="1"/>
          </p:cNvSpPr>
          <p:nvPr>
            <p:ph idx="1"/>
          </p:nvPr>
        </p:nvSpPr>
        <p:spPr/>
        <p:txBody>
          <a:bodyPr>
            <a:normAutofit/>
          </a:bodyPr>
          <a:lstStyle/>
          <a:p>
            <a:r>
              <a:rPr lang="fr-FR" dirty="0" err="1">
                <a:solidFill>
                  <a:srgbClr val="FF8C00"/>
                </a:solidFill>
              </a:rPr>
              <a:t>Bias</a:t>
            </a:r>
            <a:r>
              <a:rPr lang="fr-FR" dirty="0">
                <a:solidFill>
                  <a:srgbClr val="FF8C00"/>
                </a:solidFill>
              </a:rPr>
              <a:t> (biais)</a:t>
            </a:r>
          </a:p>
          <a:p>
            <a:pPr marL="0" indent="0">
              <a:buNone/>
            </a:pPr>
            <a:r>
              <a:rPr lang="fr-FR" dirty="0">
                <a:solidFill>
                  <a:schemeClr val="tx2"/>
                </a:solidFill>
              </a:rPr>
              <a:t>Ce </a:t>
            </a:r>
            <a:r>
              <a:rPr lang="fr-FR" dirty="0" err="1">
                <a:solidFill>
                  <a:schemeClr val="tx2"/>
                </a:solidFill>
              </a:rPr>
              <a:t>param</a:t>
            </a:r>
            <a:r>
              <a:rPr lang="en-US" dirty="0" err="1">
                <a:solidFill>
                  <a:schemeClr val="tx2"/>
                </a:solidFill>
              </a:rPr>
              <a:t>ètre</a:t>
            </a:r>
            <a:r>
              <a:rPr lang="en-US" dirty="0">
                <a:solidFill>
                  <a:schemeClr val="tx2"/>
                </a:solidFill>
              </a:rPr>
              <a:t> </a:t>
            </a:r>
            <a:r>
              <a:rPr lang="en-US" dirty="0" err="1">
                <a:solidFill>
                  <a:schemeClr val="tx2"/>
                </a:solidFill>
              </a:rPr>
              <a:t>influe</a:t>
            </a:r>
            <a:r>
              <a:rPr lang="en-US" dirty="0">
                <a:solidFill>
                  <a:schemeClr val="tx2"/>
                </a:solidFill>
              </a:rPr>
              <a:t> </a:t>
            </a:r>
            <a:r>
              <a:rPr lang="en-US" dirty="0" err="1">
                <a:solidFill>
                  <a:schemeClr val="tx2"/>
                </a:solidFill>
              </a:rPr>
              <a:t>sur</a:t>
            </a:r>
            <a:r>
              <a:rPr lang="en-US" dirty="0">
                <a:solidFill>
                  <a:schemeClr val="tx2"/>
                </a:solidFill>
              </a:rPr>
              <a:t> la </a:t>
            </a:r>
            <a:r>
              <a:rPr lang="en-US" dirty="0" err="1">
                <a:solidFill>
                  <a:schemeClr val="tx2"/>
                </a:solidFill>
              </a:rPr>
              <a:t>sensibilité</a:t>
            </a:r>
            <a:r>
              <a:rPr lang="en-US" dirty="0">
                <a:solidFill>
                  <a:schemeClr val="tx2"/>
                </a:solidFill>
              </a:rPr>
              <a:t> du </a:t>
            </a:r>
            <a:r>
              <a:rPr lang="en-US" dirty="0" err="1">
                <a:solidFill>
                  <a:schemeClr val="tx2"/>
                </a:solidFill>
              </a:rPr>
              <a:t>neurone</a:t>
            </a:r>
            <a:r>
              <a:rPr lang="en-US" dirty="0" smtClean="0">
                <a:solidFill>
                  <a:schemeClr val="tx2"/>
                </a:solidFill>
              </a:rPr>
              <a:t>. </a:t>
            </a:r>
            <a:r>
              <a:rPr lang="en-US" dirty="0" err="1" smtClean="0">
                <a:solidFill>
                  <a:srgbClr val="FF0000"/>
                </a:solidFill>
              </a:rPr>
              <a:t>C’est</a:t>
            </a:r>
            <a:r>
              <a:rPr lang="en-US" dirty="0" smtClean="0">
                <a:solidFill>
                  <a:srgbClr val="FF0000"/>
                </a:solidFill>
              </a:rPr>
              <a:t> un </a:t>
            </a:r>
            <a:r>
              <a:rPr lang="en-US" dirty="0" err="1" smtClean="0">
                <a:solidFill>
                  <a:srgbClr val="FF0000"/>
                </a:solidFill>
              </a:rPr>
              <a:t>paramètre</a:t>
            </a:r>
            <a:r>
              <a:rPr lang="en-US" dirty="0" smtClean="0">
                <a:solidFill>
                  <a:srgbClr val="FF0000"/>
                </a:solidFill>
              </a:rPr>
              <a:t> </a:t>
            </a:r>
            <a:r>
              <a:rPr lang="en-US" dirty="0" err="1" smtClean="0">
                <a:solidFill>
                  <a:srgbClr val="FF0000"/>
                </a:solidFill>
              </a:rPr>
              <a:t>externe</a:t>
            </a:r>
            <a:r>
              <a:rPr lang="en-US" dirty="0" smtClean="0">
                <a:solidFill>
                  <a:srgbClr val="FF0000"/>
                </a:solidFill>
              </a:rPr>
              <a:t> au </a:t>
            </a:r>
            <a:r>
              <a:rPr lang="en-US" dirty="0" err="1" smtClean="0">
                <a:solidFill>
                  <a:srgbClr val="FF0000"/>
                </a:solidFill>
              </a:rPr>
              <a:t>neurone</a:t>
            </a:r>
            <a:r>
              <a:rPr lang="en-US" dirty="0" smtClean="0">
                <a:solidFill>
                  <a:srgbClr val="FF0000"/>
                </a:solidFill>
              </a:rPr>
              <a:t>.</a:t>
            </a:r>
            <a:endParaRPr lang="en-US" dirty="0">
              <a:solidFill>
                <a:srgbClr val="FF0000"/>
              </a:solidFill>
            </a:endParaRPr>
          </a:p>
        </p:txBody>
      </p:sp>
      <p:sp>
        <p:nvSpPr>
          <p:cNvPr id="2" name="Espace réservé du contenu 1"/>
          <p:cNvSpPr>
            <a:spLocks noGrp="1"/>
          </p:cNvSpPr>
          <p:nvPr>
            <p:ph idx="10"/>
          </p:nvPr>
        </p:nvSpPr>
        <p:spPr/>
        <p:txBody>
          <a:bodyPr/>
          <a:lstStyle/>
          <a:p>
            <a:r>
              <a:rPr lang="en-US" dirty="0" smtClean="0"/>
              <a:t>Image </a:t>
            </a:r>
            <a:endParaRPr lang="en-US"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9389" y="996875"/>
            <a:ext cx="3336325" cy="3483054"/>
          </a:xfrm>
          <a:prstGeom prst="rect">
            <a:avLst/>
          </a:prstGeom>
        </p:spPr>
      </p:pic>
    </p:spTree>
    <p:extLst>
      <p:ext uri="{BB962C8B-B14F-4D97-AF65-F5344CB8AC3E}">
        <p14:creationId xmlns:p14="http://schemas.microsoft.com/office/powerpoint/2010/main" val="5497118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err="1" smtClean="0"/>
              <a:t>Neurone</a:t>
            </a:r>
            <a:r>
              <a:rPr lang="en-US" dirty="0" smtClean="0"/>
              <a:t> </a:t>
            </a:r>
            <a:r>
              <a:rPr lang="en-US" dirty="0" err="1" smtClean="0"/>
              <a:t>Formel</a:t>
            </a:r>
            <a:endParaRPr lang="en-US" dirty="0"/>
          </a:p>
        </p:txBody>
      </p:sp>
      <p:sp>
        <p:nvSpPr>
          <p:cNvPr id="8" name="Espace réservé du contenu 7"/>
          <p:cNvSpPr>
            <a:spLocks noGrp="1"/>
          </p:cNvSpPr>
          <p:nvPr>
            <p:ph idx="1"/>
          </p:nvPr>
        </p:nvSpPr>
        <p:spPr/>
        <p:txBody>
          <a:bodyPr>
            <a:normAutofit/>
          </a:bodyPr>
          <a:lstStyle/>
          <a:p>
            <a:r>
              <a:rPr lang="fr-FR" dirty="0">
                <a:solidFill>
                  <a:srgbClr val="FF8C00"/>
                </a:solidFill>
              </a:rPr>
              <a:t>Fonction d’activation</a:t>
            </a:r>
          </a:p>
          <a:p>
            <a:r>
              <a:rPr lang="fr-FR" dirty="0">
                <a:solidFill>
                  <a:schemeClr val="tx2"/>
                </a:solidFill>
              </a:rPr>
              <a:t>c’est elle qui fixe l’</a:t>
            </a:r>
            <a:r>
              <a:rPr lang="en-US" dirty="0" err="1">
                <a:solidFill>
                  <a:schemeClr val="tx2"/>
                </a:solidFill>
              </a:rPr>
              <a:t>état</a:t>
            </a:r>
            <a:r>
              <a:rPr lang="en-US" dirty="0">
                <a:solidFill>
                  <a:schemeClr val="tx2"/>
                </a:solidFill>
              </a:rPr>
              <a:t> du </a:t>
            </a:r>
            <a:r>
              <a:rPr lang="en-US" dirty="0" err="1">
                <a:solidFill>
                  <a:schemeClr val="tx2"/>
                </a:solidFill>
              </a:rPr>
              <a:t>neurone</a:t>
            </a:r>
            <a:r>
              <a:rPr lang="en-US" dirty="0">
                <a:solidFill>
                  <a:schemeClr val="tx2"/>
                </a:solidFill>
              </a:rPr>
              <a:t>.</a:t>
            </a:r>
          </a:p>
          <a:p>
            <a:r>
              <a:rPr lang="en-US" dirty="0" err="1">
                <a:solidFill>
                  <a:schemeClr val="tx2"/>
                </a:solidFill>
              </a:rPr>
              <a:t>Dans</a:t>
            </a:r>
            <a:r>
              <a:rPr lang="en-US" dirty="0">
                <a:solidFill>
                  <a:schemeClr val="tx2"/>
                </a:solidFill>
              </a:rPr>
              <a:t> le </a:t>
            </a:r>
            <a:r>
              <a:rPr lang="en-US" dirty="0" err="1">
                <a:solidFill>
                  <a:schemeClr val="tx2"/>
                </a:solidFill>
              </a:rPr>
              <a:t>cas</a:t>
            </a:r>
            <a:r>
              <a:rPr lang="en-US" dirty="0">
                <a:solidFill>
                  <a:schemeClr val="tx2"/>
                </a:solidFill>
              </a:rPr>
              <a:t> du </a:t>
            </a:r>
            <a:r>
              <a:rPr lang="en-US" dirty="0" err="1">
                <a:solidFill>
                  <a:schemeClr val="tx2"/>
                </a:solidFill>
              </a:rPr>
              <a:t>neurone</a:t>
            </a:r>
            <a:r>
              <a:rPr lang="en-US" dirty="0">
                <a:solidFill>
                  <a:schemeClr val="tx2"/>
                </a:solidFill>
              </a:rPr>
              <a:t> </a:t>
            </a:r>
            <a:r>
              <a:rPr lang="en-US" dirty="0" err="1">
                <a:solidFill>
                  <a:schemeClr val="tx2"/>
                </a:solidFill>
              </a:rPr>
              <a:t>formel</a:t>
            </a:r>
            <a:r>
              <a:rPr lang="en-US" dirty="0">
                <a:solidFill>
                  <a:schemeClr val="tx2"/>
                </a:solidFill>
              </a:rPr>
              <a:t>, </a:t>
            </a:r>
            <a:r>
              <a:rPr lang="en-US" dirty="0" err="1">
                <a:solidFill>
                  <a:schemeClr val="tx2"/>
                </a:solidFill>
              </a:rPr>
              <a:t>cette</a:t>
            </a:r>
            <a:r>
              <a:rPr lang="en-US" dirty="0">
                <a:solidFill>
                  <a:schemeClr val="tx2"/>
                </a:solidFill>
              </a:rPr>
              <a:t> </a:t>
            </a:r>
            <a:r>
              <a:rPr lang="en-US" dirty="0" err="1" smtClean="0">
                <a:solidFill>
                  <a:schemeClr val="tx2"/>
                </a:solidFill>
              </a:rPr>
              <a:t>fonction</a:t>
            </a:r>
            <a:r>
              <a:rPr lang="en-US" dirty="0" smtClean="0">
                <a:solidFill>
                  <a:schemeClr val="tx2"/>
                </a:solidFill>
              </a:rPr>
              <a:t> </a:t>
            </a:r>
            <a:r>
              <a:rPr lang="en-US" dirty="0" err="1">
                <a:solidFill>
                  <a:schemeClr val="tx2"/>
                </a:solidFill>
              </a:rPr>
              <a:t>est</a:t>
            </a:r>
            <a:r>
              <a:rPr lang="en-US" dirty="0">
                <a:solidFill>
                  <a:schemeClr val="tx2"/>
                </a:solidFill>
              </a:rPr>
              <a:t> </a:t>
            </a:r>
            <a:r>
              <a:rPr lang="en-US" dirty="0" err="1" smtClean="0">
                <a:solidFill>
                  <a:schemeClr val="tx2"/>
                </a:solidFill>
              </a:rPr>
              <a:t>binaire</a:t>
            </a:r>
            <a:r>
              <a:rPr lang="en-US" dirty="0">
                <a:solidFill>
                  <a:schemeClr val="tx2"/>
                </a:solidFill>
              </a:rPr>
              <a:t>.</a:t>
            </a:r>
            <a:r>
              <a:rPr lang="en-US" dirty="0">
                <a:solidFill>
                  <a:srgbClr val="FF8C00"/>
                </a:solidFill>
              </a:rPr>
              <a:t> (</a:t>
            </a:r>
            <a:r>
              <a:rPr lang="en-US" dirty="0" err="1">
                <a:solidFill>
                  <a:srgbClr val="FF8C00"/>
                </a:solidFill>
              </a:rPr>
              <a:t>foncion</a:t>
            </a:r>
            <a:r>
              <a:rPr lang="en-US" dirty="0">
                <a:solidFill>
                  <a:srgbClr val="FF8C00"/>
                </a:solidFill>
              </a:rPr>
              <a:t> à </a:t>
            </a:r>
            <a:r>
              <a:rPr lang="en-US" dirty="0" err="1">
                <a:solidFill>
                  <a:srgbClr val="FF8C00"/>
                </a:solidFill>
              </a:rPr>
              <a:t>seuil</a:t>
            </a:r>
            <a:r>
              <a:rPr lang="en-US" dirty="0">
                <a:solidFill>
                  <a:srgbClr val="FF8C00"/>
                </a:solidFill>
              </a:rPr>
              <a:t>)</a:t>
            </a:r>
          </a:p>
          <a:p>
            <a:pPr lvl="1">
              <a:buFont typeface="Wingdings" panose="05000000000000000000" pitchFamily="2" charset="2"/>
              <a:buChar char="Ø"/>
            </a:pPr>
            <a:r>
              <a:rPr lang="en-US" dirty="0">
                <a:solidFill>
                  <a:schemeClr val="tx2"/>
                </a:solidFill>
              </a:rPr>
              <a:t>1: </a:t>
            </a:r>
            <a:r>
              <a:rPr lang="en-US" dirty="0" err="1">
                <a:solidFill>
                  <a:schemeClr val="tx2"/>
                </a:solidFill>
              </a:rPr>
              <a:t>neurone</a:t>
            </a:r>
            <a:r>
              <a:rPr lang="en-US" dirty="0">
                <a:solidFill>
                  <a:schemeClr val="tx2"/>
                </a:solidFill>
              </a:rPr>
              <a:t> </a:t>
            </a:r>
            <a:r>
              <a:rPr lang="en-US" dirty="0" err="1">
                <a:solidFill>
                  <a:schemeClr val="tx2"/>
                </a:solidFill>
              </a:rPr>
              <a:t>actif</a:t>
            </a:r>
            <a:endParaRPr lang="en-US" dirty="0">
              <a:solidFill>
                <a:schemeClr val="tx2"/>
              </a:solidFill>
            </a:endParaRPr>
          </a:p>
          <a:p>
            <a:pPr lvl="1">
              <a:buFont typeface="Wingdings" panose="05000000000000000000" pitchFamily="2" charset="2"/>
              <a:buChar char="Ø"/>
            </a:pPr>
            <a:r>
              <a:rPr lang="en-US" dirty="0">
                <a:solidFill>
                  <a:schemeClr val="tx2"/>
                </a:solidFill>
              </a:rPr>
              <a:t>0: </a:t>
            </a:r>
            <a:r>
              <a:rPr lang="en-US" dirty="0" err="1">
                <a:solidFill>
                  <a:schemeClr val="tx2"/>
                </a:solidFill>
              </a:rPr>
              <a:t>neurone</a:t>
            </a:r>
            <a:r>
              <a:rPr lang="en-US" dirty="0">
                <a:solidFill>
                  <a:schemeClr val="tx2"/>
                </a:solidFill>
              </a:rPr>
              <a:t> </a:t>
            </a:r>
            <a:r>
              <a:rPr lang="en-US" dirty="0" err="1">
                <a:solidFill>
                  <a:schemeClr val="tx2"/>
                </a:solidFill>
              </a:rPr>
              <a:t>inactif</a:t>
            </a:r>
            <a:endParaRPr lang="en-US" dirty="0">
              <a:solidFill>
                <a:schemeClr val="tx2"/>
              </a:solidFill>
            </a:endParaRPr>
          </a:p>
        </p:txBody>
      </p:sp>
      <p:sp>
        <p:nvSpPr>
          <p:cNvPr id="2" name="Espace réservé du contenu 1"/>
          <p:cNvSpPr>
            <a:spLocks noGrp="1"/>
          </p:cNvSpPr>
          <p:nvPr>
            <p:ph idx="10"/>
          </p:nvPr>
        </p:nvSpPr>
        <p:spPr/>
        <p:txBody>
          <a:bodyPr/>
          <a:lstStyle/>
          <a:p>
            <a:r>
              <a:rPr lang="en-US" dirty="0" smtClean="0"/>
              <a:t>Image </a:t>
            </a:r>
            <a:endParaRPr lang="en-US"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568" y="880928"/>
            <a:ext cx="4431508" cy="3437758"/>
          </a:xfrm>
          <a:prstGeom prst="rect">
            <a:avLst/>
          </a:prstGeom>
        </p:spPr>
      </p:pic>
    </p:spTree>
    <p:extLst>
      <p:ext uri="{BB962C8B-B14F-4D97-AF65-F5344CB8AC3E}">
        <p14:creationId xmlns:p14="http://schemas.microsoft.com/office/powerpoint/2010/main" val="24069719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91978"/>
            <a:ext cx="9020432" cy="3836773"/>
          </a:xfrm>
        </p:spPr>
      </p:pic>
      <p:sp>
        <p:nvSpPr>
          <p:cNvPr id="3" name="Titre 2"/>
          <p:cNvSpPr>
            <a:spLocks noGrp="1"/>
          </p:cNvSpPr>
          <p:nvPr>
            <p:ph type="title"/>
          </p:nvPr>
        </p:nvSpPr>
        <p:spPr/>
        <p:txBody>
          <a:bodyPr>
            <a:normAutofit fontScale="90000"/>
          </a:bodyPr>
          <a:lstStyle/>
          <a:p>
            <a:r>
              <a:rPr lang="en-US" dirty="0" err="1" smtClean="0"/>
              <a:t>Neurone</a:t>
            </a:r>
            <a:r>
              <a:rPr lang="en-US" dirty="0" smtClean="0"/>
              <a:t> </a:t>
            </a:r>
            <a:r>
              <a:rPr lang="en-US" dirty="0" err="1" smtClean="0"/>
              <a:t>Bilogique</a:t>
            </a:r>
            <a:r>
              <a:rPr lang="en-US" dirty="0" smtClean="0"/>
              <a:t> et </a:t>
            </a:r>
            <a:r>
              <a:rPr lang="en-US" dirty="0" err="1" smtClean="0"/>
              <a:t>Neurone</a:t>
            </a:r>
            <a:r>
              <a:rPr lang="en-US" dirty="0" smtClean="0"/>
              <a:t> </a:t>
            </a:r>
            <a:r>
              <a:rPr lang="en-US" dirty="0" err="1" smtClean="0"/>
              <a:t>Artificiel</a:t>
            </a:r>
            <a:endParaRPr lang="en-US" dirty="0"/>
          </a:p>
        </p:txBody>
      </p:sp>
    </p:spTree>
    <p:extLst>
      <p:ext uri="{BB962C8B-B14F-4D97-AF65-F5344CB8AC3E}">
        <p14:creationId xmlns:p14="http://schemas.microsoft.com/office/powerpoint/2010/main" val="21809957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4642"/>
            <a:ext cx="6858000" cy="1790700"/>
          </a:xfrm>
        </p:spPr>
        <p:txBody>
          <a:bodyPr>
            <a:normAutofit/>
          </a:bodyPr>
          <a:lstStyle/>
          <a:p>
            <a:r>
              <a:rPr lang="en-US" sz="6000" dirty="0" err="1" smtClean="0">
                <a:solidFill>
                  <a:schemeClr val="bg1"/>
                </a:solidFill>
              </a:rPr>
              <a:t>Généralisation</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err="1" smtClean="0">
                <a:solidFill>
                  <a:schemeClr val="bg1"/>
                </a:solidFill>
              </a:rPr>
              <a:t>Fonctions</a:t>
            </a:r>
            <a:r>
              <a:rPr lang="en-US" sz="2800" dirty="0" smtClean="0">
                <a:solidFill>
                  <a:schemeClr val="bg1"/>
                </a:solidFill>
              </a:rPr>
              <a:t> </a:t>
            </a:r>
            <a:r>
              <a:rPr lang="en-US" sz="2800" dirty="0" err="1" smtClean="0">
                <a:solidFill>
                  <a:schemeClr val="bg1"/>
                </a:solidFill>
              </a:rPr>
              <a:t>d’Activation</a:t>
            </a:r>
            <a:endParaRPr lang="en-US" sz="2800" dirty="0">
              <a:solidFill>
                <a:schemeClr val="bg1"/>
              </a:solidFill>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221" y="785358"/>
            <a:ext cx="2437779" cy="3832339"/>
          </a:xfrm>
          <a:prstGeom prst="rect">
            <a:avLst/>
          </a:prstGeom>
          <a:ln>
            <a:noFill/>
          </a:ln>
          <a:effectLst>
            <a:softEdge rad="112500"/>
          </a:effectLst>
        </p:spPr>
      </p:pic>
    </p:spTree>
    <p:extLst>
      <p:ext uri="{BB962C8B-B14F-4D97-AF65-F5344CB8AC3E}">
        <p14:creationId xmlns:p14="http://schemas.microsoft.com/office/powerpoint/2010/main" val="18304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normAutofit fontScale="85000" lnSpcReduction="20000"/>
          </a:bodyPr>
          <a:lstStyle/>
          <a:p>
            <a:r>
              <a:rPr lang="en-US" dirty="0" smtClean="0"/>
              <a:t>Le </a:t>
            </a:r>
            <a:r>
              <a:rPr lang="en-US" dirty="0" err="1" smtClean="0"/>
              <a:t>neurone</a:t>
            </a:r>
            <a:r>
              <a:rPr lang="en-US" dirty="0" smtClean="0"/>
              <a:t> </a:t>
            </a:r>
            <a:r>
              <a:rPr lang="en-US" dirty="0" err="1" smtClean="0"/>
              <a:t>formel</a:t>
            </a:r>
            <a:r>
              <a:rPr lang="en-US" dirty="0" smtClean="0"/>
              <a:t> </a:t>
            </a:r>
            <a:r>
              <a:rPr lang="en-US" dirty="0" err="1" smtClean="0"/>
              <a:t>est</a:t>
            </a:r>
            <a:r>
              <a:rPr lang="en-US" dirty="0" smtClean="0"/>
              <a:t> un </a:t>
            </a:r>
            <a:r>
              <a:rPr lang="en-US" dirty="0" err="1" smtClean="0"/>
              <a:t>modèle</a:t>
            </a:r>
            <a:r>
              <a:rPr lang="en-US" dirty="0" smtClean="0"/>
              <a:t> </a:t>
            </a:r>
            <a:r>
              <a:rPr lang="en-US" dirty="0" err="1" smtClean="0"/>
              <a:t>binaire</a:t>
            </a:r>
            <a:r>
              <a:rPr lang="en-US" dirty="0" smtClean="0"/>
              <a:t> </a:t>
            </a:r>
            <a:r>
              <a:rPr lang="en-US" dirty="0" err="1" smtClean="0"/>
              <a:t>parce</a:t>
            </a:r>
            <a:r>
              <a:rPr lang="en-US" dirty="0" smtClean="0"/>
              <a:t> </a:t>
            </a:r>
            <a:r>
              <a:rPr lang="en-US" dirty="0" err="1" smtClean="0"/>
              <a:t>que</a:t>
            </a:r>
            <a:r>
              <a:rPr lang="en-US" dirty="0" smtClean="0"/>
              <a:t> </a:t>
            </a:r>
            <a:r>
              <a:rPr lang="en-US" dirty="0" err="1" smtClean="0"/>
              <a:t>sa</a:t>
            </a:r>
            <a:r>
              <a:rPr lang="en-US" dirty="0" smtClean="0"/>
              <a:t> function </a:t>
            </a:r>
            <a:r>
              <a:rPr lang="en-US" dirty="0" err="1" smtClean="0"/>
              <a:t>dactivation</a:t>
            </a:r>
            <a:r>
              <a:rPr lang="en-US" dirty="0" smtClean="0"/>
              <a:t> </a:t>
            </a:r>
            <a:r>
              <a:rPr lang="en-US" dirty="0" err="1" smtClean="0"/>
              <a:t>est</a:t>
            </a:r>
            <a:r>
              <a:rPr lang="en-US" dirty="0" smtClean="0"/>
              <a:t> </a:t>
            </a:r>
            <a:r>
              <a:rPr lang="en-US" dirty="0" err="1" smtClean="0"/>
              <a:t>une</a:t>
            </a:r>
            <a:r>
              <a:rPr lang="en-US" dirty="0" smtClean="0"/>
              <a:t> </a:t>
            </a:r>
            <a:r>
              <a:rPr lang="en-US" dirty="0" err="1" smtClean="0"/>
              <a:t>fonction</a:t>
            </a:r>
            <a:r>
              <a:rPr lang="en-US" dirty="0" smtClean="0"/>
              <a:t> à </a:t>
            </a:r>
            <a:r>
              <a:rPr lang="en-US" dirty="0" err="1" smtClean="0"/>
              <a:t>seuil</a:t>
            </a:r>
            <a:r>
              <a:rPr lang="en-US" dirty="0" smtClean="0"/>
              <a:t> (</a:t>
            </a:r>
            <a:r>
              <a:rPr lang="en-US" dirty="0" err="1" smtClean="0"/>
              <a:t>binaire</a:t>
            </a:r>
            <a:r>
              <a:rPr lang="en-US" dirty="0" smtClean="0"/>
              <a:t>).</a:t>
            </a:r>
          </a:p>
          <a:p>
            <a:pPr lvl="1"/>
            <a:r>
              <a:rPr lang="en-US" dirty="0" err="1" smtClean="0"/>
              <a:t>Triste</a:t>
            </a:r>
            <a:endParaRPr lang="en-US" dirty="0" smtClean="0"/>
          </a:p>
          <a:p>
            <a:pPr lvl="1"/>
            <a:r>
              <a:rPr lang="en-US" dirty="0" err="1" smtClean="0"/>
              <a:t>Joyeux</a:t>
            </a:r>
            <a:endParaRPr lang="en-US" dirty="0" smtClean="0"/>
          </a:p>
          <a:p>
            <a:r>
              <a:rPr lang="en-US" dirty="0" smtClean="0"/>
              <a:t>Pour </a:t>
            </a:r>
            <a:r>
              <a:rPr lang="en-US" dirty="0" err="1" smtClean="0"/>
              <a:t>avoir</a:t>
            </a:r>
            <a:r>
              <a:rPr lang="en-US" dirty="0" smtClean="0"/>
              <a:t> </a:t>
            </a:r>
            <a:r>
              <a:rPr lang="en-US" dirty="0" err="1" smtClean="0"/>
              <a:t>plusieurs</a:t>
            </a:r>
            <a:r>
              <a:rPr lang="en-US" dirty="0" smtClean="0"/>
              <a:t> classes on a </a:t>
            </a:r>
            <a:r>
              <a:rPr lang="en-US" dirty="0" err="1" smtClean="0"/>
              <a:t>qu’à</a:t>
            </a:r>
            <a:r>
              <a:rPr lang="en-US" dirty="0" smtClean="0"/>
              <a:t> changer de function </a:t>
            </a:r>
            <a:r>
              <a:rPr lang="en-US" dirty="0" err="1" smtClean="0"/>
              <a:t>d’activation</a:t>
            </a:r>
            <a:r>
              <a:rPr lang="en-US" dirty="0" smtClean="0"/>
              <a:t> car </a:t>
            </a:r>
            <a:r>
              <a:rPr lang="en-US" dirty="0" err="1" smtClean="0"/>
              <a:t>c’est</a:t>
            </a:r>
            <a:r>
              <a:rPr lang="en-US" dirty="0" smtClean="0"/>
              <a:t> </a:t>
            </a:r>
            <a:r>
              <a:rPr lang="en-US" dirty="0" err="1" smtClean="0"/>
              <a:t>elle</a:t>
            </a:r>
            <a:r>
              <a:rPr lang="en-US" dirty="0" smtClean="0"/>
              <a:t> qui impose le </a:t>
            </a:r>
            <a:r>
              <a:rPr lang="en-US" dirty="0" err="1" smtClean="0"/>
              <a:t>nombre</a:t>
            </a:r>
            <a:r>
              <a:rPr lang="en-US" dirty="0" smtClean="0"/>
              <a:t> de classes.</a:t>
            </a:r>
          </a:p>
          <a:p>
            <a:pPr lvl="1"/>
            <a:r>
              <a:rPr lang="en-US" dirty="0" err="1" smtClean="0"/>
              <a:t>Triste</a:t>
            </a:r>
            <a:endParaRPr lang="en-US" dirty="0" smtClean="0"/>
          </a:p>
          <a:p>
            <a:pPr lvl="1"/>
            <a:r>
              <a:rPr lang="en-US" dirty="0" err="1" smtClean="0"/>
              <a:t>Joyeux</a:t>
            </a:r>
            <a:endParaRPr lang="en-US" dirty="0" smtClean="0"/>
          </a:p>
          <a:p>
            <a:pPr lvl="1"/>
            <a:r>
              <a:rPr lang="en-US" dirty="0" err="1" smtClean="0"/>
              <a:t>Neutre</a:t>
            </a:r>
            <a:endParaRPr lang="en-US" dirty="0" smtClean="0"/>
          </a:p>
          <a:p>
            <a:pPr lvl="1"/>
            <a:r>
              <a:rPr lang="en-US" dirty="0" smtClean="0"/>
              <a:t>Lover</a:t>
            </a:r>
          </a:p>
        </p:txBody>
      </p:sp>
      <p:sp>
        <p:nvSpPr>
          <p:cNvPr id="3" name="Titre 2"/>
          <p:cNvSpPr>
            <a:spLocks noGrp="1"/>
          </p:cNvSpPr>
          <p:nvPr>
            <p:ph type="title"/>
          </p:nvPr>
        </p:nvSpPr>
        <p:spPr/>
        <p:txBody>
          <a:bodyPr>
            <a:normAutofit fontScale="90000"/>
          </a:bodyPr>
          <a:lstStyle/>
          <a:p>
            <a:r>
              <a:rPr lang="en-US" dirty="0" err="1" smtClean="0"/>
              <a:t>Généralisation</a:t>
            </a:r>
            <a:endParaRPr lang="en-US" dirty="0"/>
          </a:p>
        </p:txBody>
      </p:sp>
    </p:spTree>
    <p:extLst>
      <p:ext uri="{BB962C8B-B14F-4D97-AF65-F5344CB8AC3E}">
        <p14:creationId xmlns:p14="http://schemas.microsoft.com/office/powerpoint/2010/main" val="2566771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err="1"/>
              <a:t>Généralisation</a:t>
            </a:r>
            <a:endParaRPr lang="en-US" dirty="0"/>
          </a:p>
        </p:txBody>
      </p:sp>
      <p:sp>
        <p:nvSpPr>
          <p:cNvPr id="8" name="Espace réservé du contenu 7"/>
          <p:cNvSpPr>
            <a:spLocks noGrp="1"/>
          </p:cNvSpPr>
          <p:nvPr>
            <p:ph idx="1"/>
          </p:nvPr>
        </p:nvSpPr>
        <p:spPr/>
        <p:txBody>
          <a:bodyPr>
            <a:normAutofit/>
          </a:bodyPr>
          <a:lstStyle/>
          <a:p>
            <a:r>
              <a:rPr lang="fr-FR" dirty="0" smtClean="0">
                <a:solidFill>
                  <a:srgbClr val="FF8C00"/>
                </a:solidFill>
              </a:rPr>
              <a:t>Fonction Heaviside</a:t>
            </a:r>
          </a:p>
          <a:p>
            <a:r>
              <a:rPr lang="fr-FR" dirty="0" smtClean="0">
                <a:solidFill>
                  <a:srgbClr val="FF0000"/>
                </a:solidFill>
              </a:rPr>
              <a:t>Fonction </a:t>
            </a:r>
            <a:r>
              <a:rPr lang="en-US" dirty="0" smtClean="0">
                <a:solidFill>
                  <a:srgbClr val="FF0000"/>
                </a:solidFill>
              </a:rPr>
              <a:t>à </a:t>
            </a:r>
            <a:r>
              <a:rPr lang="en-US" dirty="0" err="1" smtClean="0">
                <a:solidFill>
                  <a:srgbClr val="FF0000"/>
                </a:solidFill>
              </a:rPr>
              <a:t>seuil</a:t>
            </a:r>
            <a:endParaRPr lang="en-US" dirty="0" smtClean="0">
              <a:solidFill>
                <a:srgbClr val="FF0000"/>
              </a:solidFill>
            </a:endParaRPr>
          </a:p>
          <a:p>
            <a:r>
              <a:rPr lang="en-US" dirty="0" smtClean="0">
                <a:solidFill>
                  <a:srgbClr val="FF0000"/>
                </a:solidFill>
              </a:rPr>
              <a:t>0  pour X &lt;= 0</a:t>
            </a:r>
          </a:p>
          <a:p>
            <a:r>
              <a:rPr lang="en-US" dirty="0" smtClean="0">
                <a:solidFill>
                  <a:srgbClr val="FF0000"/>
                </a:solidFill>
              </a:rPr>
              <a:t>1 pour X &gt; 0</a:t>
            </a:r>
            <a:endParaRPr lang="fr-FR" dirty="0" smtClean="0">
              <a:solidFill>
                <a:srgbClr val="FF0000"/>
              </a:solidFill>
            </a:endParaRPr>
          </a:p>
          <a:p>
            <a:endParaRPr lang="fr-FR" dirty="0">
              <a:solidFill>
                <a:srgbClr val="FF8C00"/>
              </a:solidFill>
            </a:endParaRPr>
          </a:p>
        </p:txBody>
      </p:sp>
      <p:sp>
        <p:nvSpPr>
          <p:cNvPr id="2" name="Espace réservé du contenu 1"/>
          <p:cNvSpPr>
            <a:spLocks noGrp="1"/>
          </p:cNvSpPr>
          <p:nvPr>
            <p:ph idx="10"/>
          </p:nvPr>
        </p:nvSpPr>
        <p:spPr/>
        <p:txBody>
          <a:bodyPr/>
          <a:lstStyle/>
          <a:p>
            <a:r>
              <a:rPr lang="en-US" dirty="0" smtClean="0"/>
              <a:t>Image </a:t>
            </a:r>
            <a:endParaRPr lang="en-US"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7292" y="1002625"/>
            <a:ext cx="5654530" cy="3477304"/>
          </a:xfrm>
          <a:prstGeom prst="rect">
            <a:avLst/>
          </a:prstGeom>
        </p:spPr>
      </p:pic>
    </p:spTree>
    <p:extLst>
      <p:ext uri="{BB962C8B-B14F-4D97-AF65-F5344CB8AC3E}">
        <p14:creationId xmlns:p14="http://schemas.microsoft.com/office/powerpoint/2010/main" val="24935951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err="1"/>
              <a:t>Généralisation</a:t>
            </a:r>
            <a:endParaRPr lang="en-US" dirty="0"/>
          </a:p>
        </p:txBody>
      </p:sp>
      <p:sp>
        <p:nvSpPr>
          <p:cNvPr id="8" name="Espace réservé du contenu 7"/>
          <p:cNvSpPr>
            <a:spLocks noGrp="1"/>
          </p:cNvSpPr>
          <p:nvPr>
            <p:ph idx="1"/>
          </p:nvPr>
        </p:nvSpPr>
        <p:spPr/>
        <p:txBody>
          <a:bodyPr>
            <a:normAutofit/>
          </a:bodyPr>
          <a:lstStyle/>
          <a:p>
            <a:r>
              <a:rPr lang="fr-FR" dirty="0" smtClean="0">
                <a:solidFill>
                  <a:srgbClr val="FF8C00"/>
                </a:solidFill>
              </a:rPr>
              <a:t>Fonction SIGMOIDE</a:t>
            </a:r>
          </a:p>
          <a:p>
            <a:r>
              <a:rPr lang="fr-FR" dirty="0" err="1" smtClean="0">
                <a:solidFill>
                  <a:srgbClr val="00B050"/>
                </a:solidFill>
              </a:rPr>
              <a:t>Non-lin</a:t>
            </a:r>
            <a:r>
              <a:rPr lang="en-US" dirty="0" err="1" smtClean="0">
                <a:solidFill>
                  <a:srgbClr val="00B050"/>
                </a:solidFill>
              </a:rPr>
              <a:t>éaire</a:t>
            </a:r>
            <a:endParaRPr lang="en-US" dirty="0">
              <a:solidFill>
                <a:srgbClr val="00B050"/>
              </a:solidFill>
            </a:endParaRPr>
          </a:p>
          <a:p>
            <a:r>
              <a:rPr lang="en-US" dirty="0" smtClean="0">
                <a:solidFill>
                  <a:srgbClr val="00B050"/>
                </a:solidFill>
              </a:rPr>
              <a:t>Derivable à </a:t>
            </a:r>
            <a:r>
              <a:rPr lang="en-US" dirty="0" err="1" smtClean="0">
                <a:solidFill>
                  <a:srgbClr val="00B050"/>
                </a:solidFill>
              </a:rPr>
              <a:t>l’infini</a:t>
            </a:r>
            <a:endParaRPr lang="en-US" dirty="0" smtClean="0">
              <a:solidFill>
                <a:srgbClr val="00B050"/>
              </a:solidFill>
            </a:endParaRPr>
          </a:p>
          <a:p>
            <a:r>
              <a:rPr lang="en-US" dirty="0" err="1" smtClean="0">
                <a:solidFill>
                  <a:srgbClr val="FF0000"/>
                </a:solidFill>
              </a:rPr>
              <a:t>Suffert</a:t>
            </a:r>
            <a:r>
              <a:rPr lang="en-US" dirty="0" smtClean="0">
                <a:solidFill>
                  <a:srgbClr val="FF0000"/>
                </a:solidFill>
              </a:rPr>
              <a:t> from vanishing gradient problem</a:t>
            </a:r>
            <a:endParaRPr lang="fr-FR" dirty="0">
              <a:solidFill>
                <a:srgbClr val="FF0000"/>
              </a:solidFill>
            </a:endParaRPr>
          </a:p>
        </p:txBody>
      </p:sp>
      <p:sp>
        <p:nvSpPr>
          <p:cNvPr id="2" name="Espace réservé du contenu 1"/>
          <p:cNvSpPr>
            <a:spLocks noGrp="1"/>
          </p:cNvSpPr>
          <p:nvPr>
            <p:ph idx="10"/>
          </p:nvPr>
        </p:nvSpPr>
        <p:spPr/>
        <p:txBody>
          <a:bodyPr/>
          <a:lstStyle/>
          <a:p>
            <a:pPr marL="0" indent="0">
              <a:buNone/>
            </a:pPr>
            <a:r>
              <a:rPr lang="en-US" dirty="0" smtClean="0"/>
              <a:t> </a:t>
            </a:r>
            <a:endParaRPr lang="en-US"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568" y="793859"/>
            <a:ext cx="4567432" cy="3605145"/>
          </a:xfrm>
          <a:prstGeom prst="rect">
            <a:avLst/>
          </a:prstGeom>
        </p:spPr>
      </p:pic>
    </p:spTree>
    <p:extLst>
      <p:ext uri="{BB962C8B-B14F-4D97-AF65-F5344CB8AC3E}">
        <p14:creationId xmlns:p14="http://schemas.microsoft.com/office/powerpoint/2010/main" val="17882419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err="1"/>
              <a:t>Généralisation</a:t>
            </a:r>
            <a:endParaRPr lang="en-US" dirty="0"/>
          </a:p>
        </p:txBody>
      </p:sp>
      <p:sp>
        <p:nvSpPr>
          <p:cNvPr id="8" name="Espace réservé du contenu 7"/>
          <p:cNvSpPr>
            <a:spLocks noGrp="1"/>
          </p:cNvSpPr>
          <p:nvPr>
            <p:ph idx="1"/>
          </p:nvPr>
        </p:nvSpPr>
        <p:spPr/>
        <p:txBody>
          <a:bodyPr>
            <a:normAutofit lnSpcReduction="10000"/>
          </a:bodyPr>
          <a:lstStyle/>
          <a:p>
            <a:r>
              <a:rPr lang="fr-FR" dirty="0" smtClean="0">
                <a:solidFill>
                  <a:srgbClr val="FF8C00"/>
                </a:solidFill>
              </a:rPr>
              <a:t>Fonction RELU(</a:t>
            </a:r>
            <a:r>
              <a:rPr lang="fr-FR" dirty="0" err="1" smtClean="0">
                <a:solidFill>
                  <a:srgbClr val="FF8C00"/>
                </a:solidFill>
              </a:rPr>
              <a:t>Rectified</a:t>
            </a:r>
            <a:r>
              <a:rPr lang="fr-FR" dirty="0" smtClean="0">
                <a:solidFill>
                  <a:srgbClr val="FF8C00"/>
                </a:solidFill>
              </a:rPr>
              <a:t> </a:t>
            </a:r>
            <a:r>
              <a:rPr lang="fr-FR" dirty="0" err="1" smtClean="0">
                <a:solidFill>
                  <a:srgbClr val="FF8C00"/>
                </a:solidFill>
              </a:rPr>
              <a:t>Linear</a:t>
            </a:r>
            <a:r>
              <a:rPr lang="fr-FR" dirty="0" smtClean="0">
                <a:solidFill>
                  <a:srgbClr val="FF8C00"/>
                </a:solidFill>
              </a:rPr>
              <a:t> Unit)</a:t>
            </a:r>
            <a:endParaRPr lang="en-US" dirty="0" smtClean="0">
              <a:solidFill>
                <a:srgbClr val="00B050"/>
              </a:solidFill>
            </a:endParaRPr>
          </a:p>
          <a:p>
            <a:r>
              <a:rPr lang="en-US" dirty="0" smtClean="0">
                <a:solidFill>
                  <a:srgbClr val="00B050"/>
                </a:solidFill>
              </a:rPr>
              <a:t>0 pour x &lt; 0</a:t>
            </a:r>
          </a:p>
          <a:p>
            <a:r>
              <a:rPr lang="en-US" dirty="0" smtClean="0">
                <a:solidFill>
                  <a:srgbClr val="00B050"/>
                </a:solidFill>
              </a:rPr>
              <a:t>X pour x &gt; 0</a:t>
            </a:r>
          </a:p>
          <a:p>
            <a:r>
              <a:rPr lang="en-US" dirty="0" smtClean="0">
                <a:solidFill>
                  <a:srgbClr val="FF0000"/>
                </a:solidFill>
              </a:rPr>
              <a:t>Solve problem from vanishing gradient</a:t>
            </a:r>
          </a:p>
          <a:p>
            <a:r>
              <a:rPr lang="en-US" dirty="0" smtClean="0">
                <a:solidFill>
                  <a:srgbClr val="FF0000"/>
                </a:solidFill>
              </a:rPr>
              <a:t>Most widely used activation function</a:t>
            </a:r>
            <a:endParaRPr lang="fr-FR" dirty="0">
              <a:solidFill>
                <a:srgbClr val="FF0000"/>
              </a:solidFill>
            </a:endParaRPr>
          </a:p>
        </p:txBody>
      </p:sp>
      <p:sp>
        <p:nvSpPr>
          <p:cNvPr id="2" name="Espace réservé du contenu 1"/>
          <p:cNvSpPr>
            <a:spLocks noGrp="1"/>
          </p:cNvSpPr>
          <p:nvPr>
            <p:ph idx="10"/>
          </p:nvPr>
        </p:nvSpPr>
        <p:spPr/>
        <p:txBody>
          <a:bodyPr/>
          <a:lstStyle/>
          <a:p>
            <a:endParaRPr lang="en-US"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568" y="925513"/>
            <a:ext cx="4343400" cy="3554415"/>
          </a:xfrm>
          <a:prstGeom prst="rect">
            <a:avLst/>
          </a:prstGeom>
        </p:spPr>
      </p:pic>
    </p:spTree>
    <p:extLst>
      <p:ext uri="{BB962C8B-B14F-4D97-AF65-F5344CB8AC3E}">
        <p14:creationId xmlns:p14="http://schemas.microsoft.com/office/powerpoint/2010/main" val="28727590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err="1" smtClean="0"/>
              <a:t>Hebb</a:t>
            </a:r>
            <a:r>
              <a:rPr lang="en-US" dirty="0" smtClean="0"/>
              <a:t> Rules</a:t>
            </a:r>
            <a:endParaRPr lang="en-US" dirty="0"/>
          </a:p>
        </p:txBody>
      </p:sp>
      <p:sp>
        <p:nvSpPr>
          <p:cNvPr id="8" name="Espace réservé du contenu 7"/>
          <p:cNvSpPr>
            <a:spLocks noGrp="1"/>
          </p:cNvSpPr>
          <p:nvPr>
            <p:ph idx="1"/>
          </p:nvPr>
        </p:nvSpPr>
        <p:spPr/>
        <p:txBody>
          <a:bodyPr>
            <a:normAutofit/>
          </a:bodyPr>
          <a:lstStyle/>
          <a:p>
            <a:r>
              <a:rPr lang="fr-FR" dirty="0" err="1" smtClean="0">
                <a:solidFill>
                  <a:srgbClr val="FF8C00"/>
                </a:solidFill>
              </a:rPr>
              <a:t>History</a:t>
            </a:r>
            <a:r>
              <a:rPr lang="fr-FR" dirty="0" smtClean="0">
                <a:solidFill>
                  <a:srgbClr val="FF8C00"/>
                </a:solidFill>
              </a:rPr>
              <a:t> : 1949</a:t>
            </a:r>
          </a:p>
          <a:p>
            <a:r>
              <a:rPr lang="fr-FR" dirty="0" smtClean="0">
                <a:solidFill>
                  <a:srgbClr val="00B050"/>
                </a:solidFill>
              </a:rPr>
              <a:t>D. </a:t>
            </a:r>
            <a:r>
              <a:rPr lang="fr-FR" dirty="0" err="1" smtClean="0">
                <a:solidFill>
                  <a:srgbClr val="00B050"/>
                </a:solidFill>
              </a:rPr>
              <a:t>Hebb</a:t>
            </a:r>
            <a:endParaRPr lang="fr-FR" dirty="0" smtClean="0">
              <a:solidFill>
                <a:srgbClr val="00B050"/>
              </a:solidFill>
            </a:endParaRPr>
          </a:p>
          <a:p>
            <a:pPr marL="0" indent="0">
              <a:buNone/>
            </a:pPr>
            <a:r>
              <a:rPr lang="fr-FR" dirty="0" smtClean="0">
                <a:solidFill>
                  <a:schemeClr val="tx2"/>
                </a:solidFill>
              </a:rPr>
              <a:t>Si 2 cellules sont </a:t>
            </a:r>
            <a:r>
              <a:rPr lang="fr-FR" dirty="0" err="1" smtClean="0">
                <a:solidFill>
                  <a:schemeClr val="tx2"/>
                </a:solidFill>
              </a:rPr>
              <a:t>activ</a:t>
            </a:r>
            <a:r>
              <a:rPr lang="en-US" dirty="0" err="1" smtClean="0">
                <a:solidFill>
                  <a:schemeClr val="tx2"/>
                </a:solidFill>
              </a:rPr>
              <a:t>es</a:t>
            </a:r>
            <a:r>
              <a:rPr lang="en-US" dirty="0" smtClean="0">
                <a:solidFill>
                  <a:schemeClr val="tx2"/>
                </a:solidFill>
              </a:rPr>
              <a:t> en meme temps </a:t>
            </a:r>
            <a:r>
              <a:rPr lang="en-US" dirty="0" err="1" smtClean="0">
                <a:solidFill>
                  <a:schemeClr val="tx2"/>
                </a:solidFill>
              </a:rPr>
              <a:t>alors</a:t>
            </a:r>
            <a:r>
              <a:rPr lang="en-US" dirty="0" smtClean="0">
                <a:solidFill>
                  <a:schemeClr val="tx2"/>
                </a:solidFill>
              </a:rPr>
              <a:t> la force de </a:t>
            </a:r>
            <a:r>
              <a:rPr lang="en-US" dirty="0" err="1" smtClean="0">
                <a:solidFill>
                  <a:schemeClr val="tx2"/>
                </a:solidFill>
              </a:rPr>
              <a:t>leur</a:t>
            </a:r>
            <a:r>
              <a:rPr lang="en-US" dirty="0" smtClean="0">
                <a:solidFill>
                  <a:schemeClr val="tx2"/>
                </a:solidFill>
              </a:rPr>
              <a:t> </a:t>
            </a:r>
            <a:r>
              <a:rPr lang="en-US" dirty="0" err="1" smtClean="0">
                <a:solidFill>
                  <a:schemeClr val="tx2"/>
                </a:solidFill>
              </a:rPr>
              <a:t>connexin</a:t>
            </a:r>
            <a:r>
              <a:rPr lang="en-US" dirty="0" smtClean="0">
                <a:solidFill>
                  <a:schemeClr val="tx2"/>
                </a:solidFill>
              </a:rPr>
              <a:t> </a:t>
            </a:r>
            <a:r>
              <a:rPr lang="en-US" dirty="0" err="1" smtClean="0">
                <a:solidFill>
                  <a:schemeClr val="tx2"/>
                </a:solidFill>
              </a:rPr>
              <a:t>augmente</a:t>
            </a:r>
            <a:r>
              <a:rPr lang="en-US" dirty="0" smtClean="0">
                <a:solidFill>
                  <a:schemeClr val="tx2"/>
                </a:solidFill>
              </a:rPr>
              <a:t>.</a:t>
            </a:r>
          </a:p>
          <a:p>
            <a:r>
              <a:rPr lang="en-US" dirty="0" err="1" smtClean="0">
                <a:solidFill>
                  <a:srgbClr val="7030A0"/>
                </a:solidFill>
              </a:rPr>
              <a:t>Apprentissage</a:t>
            </a:r>
            <a:r>
              <a:rPr lang="en-US" dirty="0" smtClean="0">
                <a:solidFill>
                  <a:srgbClr val="7030A0"/>
                </a:solidFill>
              </a:rPr>
              <a:t> non-</a:t>
            </a:r>
            <a:r>
              <a:rPr lang="en-US" dirty="0" err="1" smtClean="0">
                <a:solidFill>
                  <a:srgbClr val="7030A0"/>
                </a:solidFill>
              </a:rPr>
              <a:t>supervisé</a:t>
            </a:r>
            <a:endParaRPr lang="fr-FR" dirty="0">
              <a:solidFill>
                <a:srgbClr val="7030A0"/>
              </a:solidFill>
            </a:endParaRPr>
          </a:p>
        </p:txBody>
      </p:sp>
      <p:pic>
        <p:nvPicPr>
          <p:cNvPr id="3" name="Espace réservé du contenu 2"/>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4916466" y="820916"/>
            <a:ext cx="3363239" cy="3659013"/>
          </a:xfrm>
          <a:prstGeom prst="ellipse">
            <a:avLst/>
          </a:prstGeom>
          <a:ln>
            <a:noFill/>
          </a:ln>
          <a:effectLst>
            <a:softEdge rad="112500"/>
          </a:effectLst>
        </p:spPr>
      </p:pic>
    </p:spTree>
    <p:extLst>
      <p:ext uri="{BB962C8B-B14F-4D97-AF65-F5344CB8AC3E}">
        <p14:creationId xmlns:p14="http://schemas.microsoft.com/office/powerpoint/2010/main" val="42751425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fontScale="90000"/>
          </a:bodyPr>
          <a:lstStyle/>
          <a:p>
            <a:r>
              <a:rPr lang="en-US" dirty="0" err="1"/>
              <a:t>Hebb</a:t>
            </a:r>
            <a:r>
              <a:rPr lang="en-US" dirty="0"/>
              <a:t> Rules</a:t>
            </a:r>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87727"/>
            <a:ext cx="4312442" cy="1968329"/>
          </a:xfr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2442" y="827712"/>
            <a:ext cx="4831558" cy="1928344"/>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756056"/>
            <a:ext cx="4312443" cy="1897363"/>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442" y="2737688"/>
            <a:ext cx="4831558" cy="1915731"/>
          </a:xfrm>
          <a:prstGeom prst="rect">
            <a:avLst/>
          </a:prstGeom>
        </p:spPr>
      </p:pic>
    </p:spTree>
    <p:extLst>
      <p:ext uri="{BB962C8B-B14F-4D97-AF65-F5344CB8AC3E}">
        <p14:creationId xmlns:p14="http://schemas.microsoft.com/office/powerpoint/2010/main" val="135113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514350" indent="-457200">
              <a:buFont typeface="Wingdings" panose="05000000000000000000" pitchFamily="2" charset="2"/>
              <a:buChar char="§"/>
            </a:pPr>
            <a:r>
              <a:rPr lang="en-US" dirty="0" err="1" smtClean="0"/>
              <a:t>Neurone</a:t>
            </a:r>
            <a:r>
              <a:rPr lang="en-US" dirty="0" smtClean="0"/>
              <a:t> </a:t>
            </a:r>
            <a:r>
              <a:rPr lang="en-US" dirty="0" err="1" smtClean="0"/>
              <a:t>Biologique</a:t>
            </a:r>
            <a:r>
              <a:rPr lang="en-US" dirty="0" smtClean="0"/>
              <a:t> et </a:t>
            </a:r>
            <a:r>
              <a:rPr lang="en-US" dirty="0" err="1" smtClean="0"/>
              <a:t>Neurone</a:t>
            </a:r>
            <a:r>
              <a:rPr lang="en-US" dirty="0" smtClean="0"/>
              <a:t> </a:t>
            </a:r>
            <a:r>
              <a:rPr lang="en-US" dirty="0" err="1" smtClean="0"/>
              <a:t>Artificiel</a:t>
            </a:r>
            <a:r>
              <a:rPr lang="en-US" dirty="0" smtClean="0"/>
              <a:t> (</a:t>
            </a:r>
            <a:r>
              <a:rPr lang="en-US" dirty="0" err="1" smtClean="0"/>
              <a:t>Formel</a:t>
            </a:r>
            <a:r>
              <a:rPr lang="en-US" dirty="0" smtClean="0"/>
              <a:t>)</a:t>
            </a:r>
          </a:p>
          <a:p>
            <a:pPr marL="514350" indent="-457200">
              <a:buFont typeface="Wingdings" panose="05000000000000000000" pitchFamily="2" charset="2"/>
              <a:buChar char="§"/>
            </a:pPr>
            <a:r>
              <a:rPr lang="en-US" dirty="0" err="1" smtClean="0"/>
              <a:t>Biais</a:t>
            </a:r>
            <a:r>
              <a:rPr lang="en-US" dirty="0" smtClean="0"/>
              <a:t> (bias) et </a:t>
            </a:r>
            <a:r>
              <a:rPr lang="en-US" dirty="0" err="1" smtClean="0"/>
              <a:t>Fonction</a:t>
            </a:r>
            <a:r>
              <a:rPr lang="en-US" dirty="0" smtClean="0"/>
              <a:t> </a:t>
            </a:r>
            <a:r>
              <a:rPr lang="en-US" dirty="0" err="1" smtClean="0"/>
              <a:t>d’Activation</a:t>
            </a:r>
            <a:r>
              <a:rPr lang="en-US" dirty="0" smtClean="0"/>
              <a:t> (AF)</a:t>
            </a:r>
          </a:p>
          <a:p>
            <a:pPr marL="514350" indent="-457200">
              <a:buFont typeface="Wingdings" panose="05000000000000000000" pitchFamily="2" charset="2"/>
              <a:buChar char="§"/>
            </a:pPr>
            <a:r>
              <a:rPr lang="en-US" dirty="0" err="1" smtClean="0"/>
              <a:t>Apprentissage</a:t>
            </a:r>
            <a:r>
              <a:rPr lang="en-US" dirty="0" smtClean="0"/>
              <a:t> par perceptron</a:t>
            </a:r>
          </a:p>
          <a:p>
            <a:pPr marL="514350" indent="-457200">
              <a:buFont typeface="Wingdings" panose="05000000000000000000" pitchFamily="2" charset="2"/>
              <a:buChar char="§"/>
            </a:pPr>
            <a:r>
              <a:rPr lang="en-US" dirty="0" err="1"/>
              <a:t>Limite</a:t>
            </a:r>
            <a:r>
              <a:rPr lang="en-US" dirty="0"/>
              <a:t> </a:t>
            </a:r>
            <a:r>
              <a:rPr lang="en-US" dirty="0" smtClean="0"/>
              <a:t>du perceptron mono-</a:t>
            </a:r>
            <a:r>
              <a:rPr lang="en-US" dirty="0" err="1" smtClean="0"/>
              <a:t>couche</a:t>
            </a:r>
            <a:endParaRPr lang="en-US" dirty="0"/>
          </a:p>
          <a:p>
            <a:pPr marL="57150" indent="0">
              <a:buNone/>
            </a:pPr>
            <a:endParaRPr lang="en-US" dirty="0" smtClean="0"/>
          </a:p>
        </p:txBody>
      </p:sp>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err="1" smtClean="0"/>
              <a:t>Sommaire</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3987" y="1587841"/>
            <a:ext cx="2372999" cy="3120263"/>
          </a:xfrm>
          <a:prstGeom prst="rect">
            <a:avLst/>
          </a:prstGeom>
        </p:spPr>
      </p:pic>
    </p:spTree>
    <p:extLst>
      <p:ext uri="{BB962C8B-B14F-4D97-AF65-F5344CB8AC3E}">
        <p14:creationId xmlns:p14="http://schemas.microsoft.com/office/powerpoint/2010/main" val="16101228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4642"/>
            <a:ext cx="6858000" cy="1790700"/>
          </a:xfrm>
        </p:spPr>
        <p:txBody>
          <a:bodyPr>
            <a:normAutofit/>
          </a:bodyPr>
          <a:lstStyle/>
          <a:p>
            <a:r>
              <a:rPr lang="en-US" sz="6000" dirty="0" smtClean="0">
                <a:solidFill>
                  <a:schemeClr val="bg1"/>
                </a:solidFill>
              </a:rPr>
              <a:t>Application</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err="1" smtClean="0">
                <a:solidFill>
                  <a:schemeClr val="bg1"/>
                </a:solidFill>
              </a:rPr>
              <a:t>Neurone</a:t>
            </a:r>
            <a:r>
              <a:rPr lang="en-US" sz="2800" dirty="0" smtClean="0">
                <a:solidFill>
                  <a:schemeClr val="bg1"/>
                </a:solidFill>
              </a:rPr>
              <a:t> </a:t>
            </a:r>
            <a:r>
              <a:rPr lang="en-US" sz="2800" dirty="0" err="1" smtClean="0">
                <a:solidFill>
                  <a:schemeClr val="bg1"/>
                </a:solidFill>
              </a:rPr>
              <a:t>Formel</a:t>
            </a:r>
            <a:endParaRPr lang="en-US" sz="2800" dirty="0">
              <a:solidFill>
                <a:schemeClr val="bg1"/>
              </a:solidFill>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908" y="915743"/>
            <a:ext cx="2437779" cy="3832339"/>
          </a:xfrm>
          <a:prstGeom prst="rect">
            <a:avLst/>
          </a:prstGeom>
          <a:ln>
            <a:noFill/>
          </a:ln>
          <a:effectLst>
            <a:softEdge rad="112500"/>
          </a:effectLst>
        </p:spPr>
      </p:pic>
    </p:spTree>
    <p:extLst>
      <p:ext uri="{BB962C8B-B14F-4D97-AF65-F5344CB8AC3E}">
        <p14:creationId xmlns:p14="http://schemas.microsoft.com/office/powerpoint/2010/main" val="119638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9246"/>
            <a:ext cx="6858000" cy="1790700"/>
          </a:xfrm>
        </p:spPr>
        <p:txBody>
          <a:bodyPr>
            <a:normAutofit/>
          </a:bodyPr>
          <a:lstStyle/>
          <a:p>
            <a:r>
              <a:rPr lang="en-US" sz="6000" dirty="0" smtClean="0">
                <a:solidFill>
                  <a:schemeClr val="bg1"/>
                </a:solidFill>
              </a:rPr>
              <a:t>Le Perceptron</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smtClean="0">
                <a:solidFill>
                  <a:schemeClr val="bg1"/>
                </a:solidFill>
              </a:rPr>
              <a:t>Learning method</a:t>
            </a:r>
            <a:endParaRPr lang="en-US" sz="2800" dirty="0">
              <a:solidFill>
                <a:schemeClr val="bg1"/>
              </a:solidFill>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4114" y="785358"/>
            <a:ext cx="2437779" cy="3832339"/>
          </a:xfrm>
          <a:prstGeom prst="rect">
            <a:avLst/>
          </a:prstGeom>
          <a:ln>
            <a:noFill/>
          </a:ln>
          <a:effectLst>
            <a:softEdge rad="112500"/>
          </a:effectLst>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83924"/>
            <a:ext cx="1897587" cy="1773195"/>
          </a:xfrm>
          <a:prstGeom prst="ellipse">
            <a:avLst/>
          </a:prstGeom>
          <a:ln>
            <a:noFill/>
          </a:ln>
          <a:effectLst>
            <a:softEdge rad="112500"/>
          </a:effectLst>
        </p:spPr>
      </p:pic>
    </p:spTree>
    <p:extLst>
      <p:ext uri="{BB962C8B-B14F-4D97-AF65-F5344CB8AC3E}">
        <p14:creationId xmlns:p14="http://schemas.microsoft.com/office/powerpoint/2010/main" val="285939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prstGeom prst="rect">
            <a:avLst/>
          </a:prstGeom>
        </p:spPr>
        <p:txBody>
          <a:bodyPr>
            <a:normAutofit fontScale="90000"/>
          </a:bodyPr>
          <a:lstStyle/>
          <a:p>
            <a:r>
              <a:rPr lang="en-US" dirty="0" smtClean="0"/>
              <a:t>Perceptron</a:t>
            </a:r>
            <a:endParaRPr lang="en-US" dirty="0"/>
          </a:p>
        </p:txBody>
      </p:sp>
      <p:sp>
        <p:nvSpPr>
          <p:cNvPr id="5" name="Espace réservé du contenu 4"/>
          <p:cNvSpPr>
            <a:spLocks noGrp="1"/>
          </p:cNvSpPr>
          <p:nvPr>
            <p:ph idx="1"/>
          </p:nvPr>
        </p:nvSpPr>
        <p:spPr/>
        <p:txBody>
          <a:bodyPr>
            <a:normAutofit/>
          </a:bodyPr>
          <a:lstStyle/>
          <a:p>
            <a:r>
              <a:rPr lang="fr-FR" dirty="0" err="1" smtClean="0">
                <a:solidFill>
                  <a:srgbClr val="FF8C00"/>
                </a:solidFill>
                <a:latin typeface="+mj-lt"/>
              </a:rPr>
              <a:t>History</a:t>
            </a:r>
            <a:r>
              <a:rPr lang="fr-FR" dirty="0" smtClean="0">
                <a:solidFill>
                  <a:srgbClr val="FF8C00"/>
                </a:solidFill>
                <a:latin typeface="+mj-lt"/>
              </a:rPr>
              <a:t>: 1958-1960</a:t>
            </a:r>
          </a:p>
          <a:p>
            <a:r>
              <a:rPr lang="fr-FR" dirty="0">
                <a:solidFill>
                  <a:srgbClr val="00B050"/>
                </a:solidFill>
                <a:latin typeface="+mj-lt"/>
              </a:rPr>
              <a:t>F. </a:t>
            </a:r>
            <a:r>
              <a:rPr lang="fr-FR" dirty="0" err="1" smtClean="0">
                <a:solidFill>
                  <a:srgbClr val="00B050"/>
                </a:solidFill>
                <a:latin typeface="+mj-lt"/>
              </a:rPr>
              <a:t>Rosenblatt</a:t>
            </a:r>
            <a:endParaRPr lang="fr-FR" dirty="0" smtClean="0">
              <a:solidFill>
                <a:srgbClr val="00B050"/>
              </a:solidFill>
              <a:latin typeface="+mj-lt"/>
            </a:endParaRPr>
          </a:p>
          <a:p>
            <a:pPr marL="0" indent="0">
              <a:buNone/>
            </a:pPr>
            <a:r>
              <a:rPr lang="fr-FR" dirty="0" smtClean="0">
                <a:solidFill>
                  <a:schemeClr val="tx2"/>
                </a:solidFill>
                <a:latin typeface="+mj-lt"/>
              </a:rPr>
              <a:t>Il invente </a:t>
            </a:r>
            <a:r>
              <a:rPr lang="fr-FR" dirty="0">
                <a:solidFill>
                  <a:schemeClr val="tx2"/>
                </a:solidFill>
                <a:latin typeface="+mj-lt"/>
              </a:rPr>
              <a:t>le modèle du perceptron, basé sur le principe du cortex visuel, et destiné à la reconnaissance de formes. </a:t>
            </a:r>
            <a:r>
              <a:rPr lang="fr-FR" dirty="0">
                <a:solidFill>
                  <a:srgbClr val="FF8C00"/>
                </a:solidFill>
                <a:latin typeface="+mj-lt"/>
              </a:rPr>
              <a:t>C’est le premier réseau «</a:t>
            </a:r>
            <a:r>
              <a:rPr lang="fr-FR" dirty="0" err="1">
                <a:solidFill>
                  <a:srgbClr val="FF8C00"/>
                </a:solidFill>
                <a:latin typeface="+mj-lt"/>
              </a:rPr>
              <a:t>multi-couche</a:t>
            </a:r>
            <a:r>
              <a:rPr lang="fr-FR" dirty="0">
                <a:solidFill>
                  <a:srgbClr val="FF8C00"/>
                </a:solidFill>
                <a:latin typeface="+mj-lt"/>
              </a:rPr>
              <a:t>». </a:t>
            </a:r>
          </a:p>
        </p:txBody>
      </p:sp>
      <p:pic>
        <p:nvPicPr>
          <p:cNvPr id="7" name="Espace réservé du contenu 6"/>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4755286" y="925513"/>
            <a:ext cx="3986353" cy="3554412"/>
          </a:xfrm>
          <a:prstGeom prst="ellipse">
            <a:avLst/>
          </a:prstGeom>
          <a:ln>
            <a:noFill/>
          </a:ln>
          <a:effectLst>
            <a:softEdge rad="112500"/>
          </a:effectLst>
        </p:spPr>
      </p:pic>
    </p:spTree>
    <p:extLst>
      <p:ext uri="{BB962C8B-B14F-4D97-AF65-F5344CB8AC3E}">
        <p14:creationId xmlns:p14="http://schemas.microsoft.com/office/powerpoint/2010/main" val="7256849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Perceptron</a:t>
            </a:r>
            <a:endParaRPr lang="en-US" dirty="0"/>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41405"/>
            <a:ext cx="8919967" cy="3738524"/>
          </a:xfrm>
        </p:spPr>
      </p:pic>
      <p:sp>
        <p:nvSpPr>
          <p:cNvPr id="2" name="Espace réservé du contenu 1"/>
          <p:cNvSpPr>
            <a:spLocks noGrp="1"/>
          </p:cNvSpPr>
          <p:nvPr>
            <p:ph idx="10"/>
          </p:nvPr>
        </p:nvSpPr>
        <p:spPr/>
        <p:txBody>
          <a:bodyPr/>
          <a:lstStyle/>
          <a:p>
            <a:r>
              <a:rPr lang="en-US" dirty="0" smtClean="0"/>
              <a:t>Image </a:t>
            </a:r>
            <a:endParaRPr lang="en-US" dirty="0"/>
          </a:p>
        </p:txBody>
      </p:sp>
    </p:spTree>
    <p:extLst>
      <p:ext uri="{BB962C8B-B14F-4D97-AF65-F5344CB8AC3E}">
        <p14:creationId xmlns:p14="http://schemas.microsoft.com/office/powerpoint/2010/main" val="4131116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Perceptron</a:t>
            </a:r>
            <a:endParaRPr lang="en-US" dirty="0"/>
          </a:p>
        </p:txBody>
      </p:sp>
      <p:sp>
        <p:nvSpPr>
          <p:cNvPr id="8" name="Espace réservé du contenu 7"/>
          <p:cNvSpPr>
            <a:spLocks noGrp="1"/>
          </p:cNvSpPr>
          <p:nvPr>
            <p:ph idx="1"/>
          </p:nvPr>
        </p:nvSpPr>
        <p:spPr/>
        <p:txBody>
          <a:bodyPr>
            <a:normAutofit/>
          </a:bodyPr>
          <a:lstStyle/>
          <a:p>
            <a:r>
              <a:rPr lang="fr-FR" dirty="0">
                <a:solidFill>
                  <a:srgbClr val="FF8C00"/>
                </a:solidFill>
              </a:rPr>
              <a:t>Fonction </a:t>
            </a:r>
            <a:r>
              <a:rPr lang="fr-FR" dirty="0" smtClean="0">
                <a:solidFill>
                  <a:srgbClr val="FF8C00"/>
                </a:solidFill>
              </a:rPr>
              <a:t>AND</a:t>
            </a:r>
          </a:p>
          <a:p>
            <a:pPr marL="0" indent="0">
              <a:buNone/>
            </a:pPr>
            <a:endParaRPr lang="fr-FR" dirty="0">
              <a:solidFill>
                <a:srgbClr val="FF8C00"/>
              </a:solidFill>
            </a:endParaRPr>
          </a:p>
        </p:txBody>
      </p:sp>
      <p:sp>
        <p:nvSpPr>
          <p:cNvPr id="2" name="Espace réservé du contenu 1"/>
          <p:cNvSpPr>
            <a:spLocks noGrp="1"/>
          </p:cNvSpPr>
          <p:nvPr>
            <p:ph idx="10"/>
          </p:nvPr>
        </p:nvSpPr>
        <p:spPr/>
        <p:txBody>
          <a:bodyPr/>
          <a:lstStyle/>
          <a:p>
            <a:r>
              <a:rPr lang="en-US" dirty="0" smtClean="0"/>
              <a:t>Image </a:t>
            </a:r>
            <a:endParaRPr lang="en-US" dirty="0"/>
          </a:p>
        </p:txBody>
      </p:sp>
      <p:graphicFrame>
        <p:nvGraphicFramePr>
          <p:cNvPr id="3" name="Tableau 2"/>
          <p:cNvGraphicFramePr>
            <a:graphicFrameLocks noGrp="1"/>
          </p:cNvGraphicFramePr>
          <p:nvPr>
            <p:extLst>
              <p:ext uri="{D42A27DB-BD31-4B8C-83A1-F6EECF244321}">
                <p14:modId xmlns:p14="http://schemas.microsoft.com/office/powerpoint/2010/main" val="1093151278"/>
              </p:ext>
            </p:extLst>
          </p:nvPr>
        </p:nvGraphicFramePr>
        <p:xfrm>
          <a:off x="158579" y="1340706"/>
          <a:ext cx="4320744" cy="2992807"/>
        </p:xfrm>
        <a:graphic>
          <a:graphicData uri="http://schemas.openxmlformats.org/drawingml/2006/table">
            <a:tbl>
              <a:tblPr firstRow="1" bandRow="1">
                <a:tableStyleId>{5C22544A-7EE6-4342-B048-85BDC9FD1C3A}</a:tableStyleId>
              </a:tblPr>
              <a:tblGrid>
                <a:gridCol w="1440248"/>
                <a:gridCol w="1440248"/>
                <a:gridCol w="1440248"/>
              </a:tblGrid>
              <a:tr h="432487">
                <a:tc>
                  <a:txBody>
                    <a:bodyPr/>
                    <a:lstStyle/>
                    <a:p>
                      <a:r>
                        <a:rPr lang="en-US" sz="1800" dirty="0" smtClean="0"/>
                        <a:t>E1 (input1 )</a:t>
                      </a:r>
                      <a:endParaRPr lang="en-US" sz="1800" dirty="0"/>
                    </a:p>
                  </a:txBody>
                  <a:tcPr/>
                </a:tc>
                <a:tc>
                  <a:txBody>
                    <a:bodyPr/>
                    <a:lstStyle/>
                    <a:p>
                      <a:r>
                        <a:rPr lang="en-US" sz="1800" dirty="0" smtClean="0"/>
                        <a:t>E2 (input</a:t>
                      </a:r>
                      <a:r>
                        <a:rPr lang="en-US" sz="1800" baseline="0" dirty="0" smtClean="0"/>
                        <a:t> 2)</a:t>
                      </a:r>
                      <a:endParaRPr lang="en-US" sz="1800" dirty="0"/>
                    </a:p>
                  </a:txBody>
                  <a:tcPr/>
                </a:tc>
                <a:tc>
                  <a:txBody>
                    <a:bodyPr/>
                    <a:lstStyle/>
                    <a:p>
                      <a:r>
                        <a:rPr lang="en-US" sz="1800" dirty="0" smtClean="0"/>
                        <a:t>S (output)</a:t>
                      </a:r>
                      <a:endParaRPr lang="en-US" sz="1800" dirty="0"/>
                    </a:p>
                  </a:txBody>
                  <a:tcPr/>
                </a:tc>
              </a:tr>
              <a:tr h="432487">
                <a:tc>
                  <a:txBody>
                    <a:bodyPr/>
                    <a:lstStyle/>
                    <a:p>
                      <a:r>
                        <a:rPr lang="en-US" sz="3600" dirty="0" smtClean="0"/>
                        <a:t>0</a:t>
                      </a:r>
                      <a:endParaRPr lang="en-US" sz="3600" dirty="0"/>
                    </a:p>
                  </a:txBody>
                  <a:tcPr/>
                </a:tc>
                <a:tc>
                  <a:txBody>
                    <a:bodyPr/>
                    <a:lstStyle/>
                    <a:p>
                      <a:r>
                        <a:rPr lang="en-US" sz="3600" dirty="0" smtClean="0"/>
                        <a:t>0</a:t>
                      </a:r>
                      <a:endParaRPr lang="en-US" sz="3600" dirty="0"/>
                    </a:p>
                  </a:txBody>
                  <a:tcPr/>
                </a:tc>
                <a:tc>
                  <a:txBody>
                    <a:bodyPr/>
                    <a:lstStyle/>
                    <a:p>
                      <a:r>
                        <a:rPr lang="en-US" sz="3600" dirty="0" smtClean="0">
                          <a:solidFill>
                            <a:srgbClr val="FF0000"/>
                          </a:solidFill>
                        </a:rPr>
                        <a:t>0</a:t>
                      </a:r>
                      <a:endParaRPr lang="en-US" sz="3600" dirty="0">
                        <a:solidFill>
                          <a:srgbClr val="FF0000"/>
                        </a:solidFill>
                      </a:endParaRPr>
                    </a:p>
                  </a:txBody>
                  <a:tcPr/>
                </a:tc>
              </a:tr>
              <a:tr h="432487">
                <a:tc>
                  <a:txBody>
                    <a:bodyPr/>
                    <a:lstStyle/>
                    <a:p>
                      <a:r>
                        <a:rPr lang="en-US" sz="3600" dirty="0" smtClean="0"/>
                        <a:t>0</a:t>
                      </a:r>
                      <a:endParaRPr lang="en-US" sz="3600" dirty="0"/>
                    </a:p>
                  </a:txBody>
                  <a:tcPr/>
                </a:tc>
                <a:tc>
                  <a:txBody>
                    <a:bodyPr/>
                    <a:lstStyle/>
                    <a:p>
                      <a:r>
                        <a:rPr lang="en-US" sz="3600" dirty="0" smtClean="0"/>
                        <a:t>1</a:t>
                      </a:r>
                      <a:endParaRPr lang="en-US" sz="3600" dirty="0"/>
                    </a:p>
                  </a:txBody>
                  <a:tcPr/>
                </a:tc>
                <a:tc>
                  <a:txBody>
                    <a:bodyPr/>
                    <a:lstStyle/>
                    <a:p>
                      <a:r>
                        <a:rPr lang="en-US" sz="3600" dirty="0" smtClean="0">
                          <a:solidFill>
                            <a:srgbClr val="FF0000"/>
                          </a:solidFill>
                        </a:rPr>
                        <a:t>0</a:t>
                      </a:r>
                      <a:endParaRPr lang="en-US" sz="3600" dirty="0">
                        <a:solidFill>
                          <a:srgbClr val="FF0000"/>
                        </a:solidFill>
                      </a:endParaRPr>
                    </a:p>
                  </a:txBody>
                  <a:tcPr/>
                </a:tc>
              </a:tr>
              <a:tr h="432487">
                <a:tc>
                  <a:txBody>
                    <a:bodyPr/>
                    <a:lstStyle/>
                    <a:p>
                      <a:r>
                        <a:rPr lang="en-US" sz="3600" dirty="0" smtClean="0"/>
                        <a:t>1</a:t>
                      </a:r>
                      <a:endParaRPr lang="en-US" sz="3600" dirty="0"/>
                    </a:p>
                  </a:txBody>
                  <a:tcPr/>
                </a:tc>
                <a:tc>
                  <a:txBody>
                    <a:bodyPr/>
                    <a:lstStyle/>
                    <a:p>
                      <a:r>
                        <a:rPr lang="en-US" sz="3600" dirty="0" smtClean="0"/>
                        <a:t>0</a:t>
                      </a:r>
                      <a:endParaRPr lang="en-US" sz="3600" dirty="0"/>
                    </a:p>
                  </a:txBody>
                  <a:tcPr/>
                </a:tc>
                <a:tc>
                  <a:txBody>
                    <a:bodyPr/>
                    <a:lstStyle/>
                    <a:p>
                      <a:r>
                        <a:rPr lang="en-US" sz="3600" dirty="0" smtClean="0">
                          <a:solidFill>
                            <a:srgbClr val="FF0000"/>
                          </a:solidFill>
                        </a:rPr>
                        <a:t>0</a:t>
                      </a:r>
                      <a:endParaRPr lang="en-US" sz="3600" dirty="0">
                        <a:solidFill>
                          <a:srgbClr val="FF0000"/>
                        </a:solidFill>
                      </a:endParaRPr>
                    </a:p>
                  </a:txBody>
                  <a:tcPr/>
                </a:tc>
              </a:tr>
              <a:tr h="432487">
                <a:tc>
                  <a:txBody>
                    <a:bodyPr/>
                    <a:lstStyle/>
                    <a:p>
                      <a:r>
                        <a:rPr lang="en-US" sz="3600" dirty="0" smtClean="0"/>
                        <a:t>1</a:t>
                      </a:r>
                      <a:endParaRPr lang="en-US" sz="3600" dirty="0"/>
                    </a:p>
                  </a:txBody>
                  <a:tcPr/>
                </a:tc>
                <a:tc>
                  <a:txBody>
                    <a:bodyPr/>
                    <a:lstStyle/>
                    <a:p>
                      <a:r>
                        <a:rPr lang="en-US" sz="3600" dirty="0" smtClean="0"/>
                        <a:t>1</a:t>
                      </a:r>
                      <a:endParaRPr lang="en-US" sz="3600" dirty="0"/>
                    </a:p>
                  </a:txBody>
                  <a:tcPr/>
                </a:tc>
                <a:tc>
                  <a:txBody>
                    <a:bodyPr/>
                    <a:lstStyle/>
                    <a:p>
                      <a:r>
                        <a:rPr lang="en-US" sz="3600" dirty="0" smtClean="0">
                          <a:solidFill>
                            <a:srgbClr val="00B050"/>
                          </a:solidFill>
                        </a:rPr>
                        <a:t>1</a:t>
                      </a:r>
                      <a:endParaRPr lang="en-US" sz="3600" dirty="0">
                        <a:solidFill>
                          <a:srgbClr val="00B050"/>
                        </a:solidFill>
                      </a:endParaRPr>
                    </a:p>
                  </a:txBody>
                  <a:tcPr/>
                </a:tc>
              </a:tr>
            </a:tbl>
          </a:graphicData>
        </a:graphic>
      </p:graphicFrame>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3654" y="925513"/>
            <a:ext cx="4785949" cy="36199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83405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Perceptron</a:t>
            </a:r>
            <a:endParaRPr lang="en-US" dirty="0"/>
          </a:p>
        </p:txBody>
      </p:sp>
      <p:sp>
        <p:nvSpPr>
          <p:cNvPr id="8" name="Espace réservé du contenu 7"/>
          <p:cNvSpPr>
            <a:spLocks noGrp="1"/>
          </p:cNvSpPr>
          <p:nvPr>
            <p:ph idx="1"/>
          </p:nvPr>
        </p:nvSpPr>
        <p:spPr/>
        <p:txBody>
          <a:bodyPr>
            <a:normAutofit/>
          </a:bodyPr>
          <a:lstStyle/>
          <a:p>
            <a:r>
              <a:rPr lang="fr-FR" dirty="0">
                <a:solidFill>
                  <a:srgbClr val="FF8C00"/>
                </a:solidFill>
              </a:rPr>
              <a:t>Fonction </a:t>
            </a:r>
            <a:r>
              <a:rPr lang="fr-FR" dirty="0" smtClean="0">
                <a:solidFill>
                  <a:srgbClr val="FF8C00"/>
                </a:solidFill>
              </a:rPr>
              <a:t>OR</a:t>
            </a:r>
          </a:p>
          <a:p>
            <a:pPr marL="0" indent="0">
              <a:buNone/>
            </a:pPr>
            <a:endParaRPr lang="fr-FR" dirty="0">
              <a:solidFill>
                <a:srgbClr val="FF8C00"/>
              </a:solidFill>
            </a:endParaRPr>
          </a:p>
        </p:txBody>
      </p:sp>
      <p:sp>
        <p:nvSpPr>
          <p:cNvPr id="2" name="Espace réservé du contenu 1"/>
          <p:cNvSpPr>
            <a:spLocks noGrp="1"/>
          </p:cNvSpPr>
          <p:nvPr>
            <p:ph idx="10"/>
          </p:nvPr>
        </p:nvSpPr>
        <p:spPr/>
        <p:txBody>
          <a:bodyPr/>
          <a:lstStyle/>
          <a:p>
            <a:r>
              <a:rPr lang="en-US" dirty="0" smtClean="0"/>
              <a:t>Image </a:t>
            </a:r>
            <a:endParaRPr lang="en-US" dirty="0"/>
          </a:p>
        </p:txBody>
      </p:sp>
      <p:graphicFrame>
        <p:nvGraphicFramePr>
          <p:cNvPr id="3" name="Tableau 2"/>
          <p:cNvGraphicFramePr>
            <a:graphicFrameLocks noGrp="1"/>
          </p:cNvGraphicFramePr>
          <p:nvPr>
            <p:extLst>
              <p:ext uri="{D42A27DB-BD31-4B8C-83A1-F6EECF244321}">
                <p14:modId xmlns:p14="http://schemas.microsoft.com/office/powerpoint/2010/main" val="3362146529"/>
              </p:ext>
            </p:extLst>
          </p:nvPr>
        </p:nvGraphicFramePr>
        <p:xfrm>
          <a:off x="158579" y="1340706"/>
          <a:ext cx="4320744" cy="2992807"/>
        </p:xfrm>
        <a:graphic>
          <a:graphicData uri="http://schemas.openxmlformats.org/drawingml/2006/table">
            <a:tbl>
              <a:tblPr firstRow="1" bandRow="1">
                <a:tableStyleId>{5C22544A-7EE6-4342-B048-85BDC9FD1C3A}</a:tableStyleId>
              </a:tblPr>
              <a:tblGrid>
                <a:gridCol w="1440248"/>
                <a:gridCol w="1440248"/>
                <a:gridCol w="1440248"/>
              </a:tblGrid>
              <a:tr h="432487">
                <a:tc>
                  <a:txBody>
                    <a:bodyPr/>
                    <a:lstStyle/>
                    <a:p>
                      <a:r>
                        <a:rPr lang="en-US" sz="1800" dirty="0" smtClean="0"/>
                        <a:t>E1 (input1 )</a:t>
                      </a:r>
                      <a:endParaRPr lang="en-US" sz="1800" dirty="0"/>
                    </a:p>
                  </a:txBody>
                  <a:tcPr/>
                </a:tc>
                <a:tc>
                  <a:txBody>
                    <a:bodyPr/>
                    <a:lstStyle/>
                    <a:p>
                      <a:r>
                        <a:rPr lang="en-US" sz="1800" dirty="0" smtClean="0"/>
                        <a:t>E2 (input</a:t>
                      </a:r>
                      <a:r>
                        <a:rPr lang="en-US" sz="1800" baseline="0" dirty="0" smtClean="0"/>
                        <a:t> 2)</a:t>
                      </a:r>
                      <a:endParaRPr lang="en-US" sz="1800" dirty="0"/>
                    </a:p>
                  </a:txBody>
                  <a:tcPr/>
                </a:tc>
                <a:tc>
                  <a:txBody>
                    <a:bodyPr/>
                    <a:lstStyle/>
                    <a:p>
                      <a:r>
                        <a:rPr lang="en-US" sz="1800" dirty="0" smtClean="0"/>
                        <a:t>S (output)</a:t>
                      </a:r>
                      <a:endParaRPr lang="en-US" sz="1800" dirty="0"/>
                    </a:p>
                  </a:txBody>
                  <a:tcPr/>
                </a:tc>
              </a:tr>
              <a:tr h="432487">
                <a:tc>
                  <a:txBody>
                    <a:bodyPr/>
                    <a:lstStyle/>
                    <a:p>
                      <a:r>
                        <a:rPr lang="en-US" sz="3600" dirty="0" smtClean="0"/>
                        <a:t>0</a:t>
                      </a:r>
                      <a:endParaRPr lang="en-US" sz="3600" dirty="0"/>
                    </a:p>
                  </a:txBody>
                  <a:tcPr/>
                </a:tc>
                <a:tc>
                  <a:txBody>
                    <a:bodyPr/>
                    <a:lstStyle/>
                    <a:p>
                      <a:r>
                        <a:rPr lang="en-US" sz="3600" dirty="0" smtClean="0"/>
                        <a:t>0</a:t>
                      </a:r>
                      <a:endParaRPr lang="en-US" sz="3600" dirty="0"/>
                    </a:p>
                  </a:txBody>
                  <a:tcPr/>
                </a:tc>
                <a:tc>
                  <a:txBody>
                    <a:bodyPr/>
                    <a:lstStyle/>
                    <a:p>
                      <a:r>
                        <a:rPr lang="en-US" sz="3600" dirty="0" smtClean="0">
                          <a:solidFill>
                            <a:srgbClr val="FF0000"/>
                          </a:solidFill>
                        </a:rPr>
                        <a:t>0</a:t>
                      </a:r>
                      <a:endParaRPr lang="en-US" sz="3600" dirty="0">
                        <a:solidFill>
                          <a:srgbClr val="FF0000"/>
                        </a:solidFill>
                      </a:endParaRPr>
                    </a:p>
                  </a:txBody>
                  <a:tcPr/>
                </a:tc>
              </a:tr>
              <a:tr h="432487">
                <a:tc>
                  <a:txBody>
                    <a:bodyPr/>
                    <a:lstStyle/>
                    <a:p>
                      <a:r>
                        <a:rPr lang="en-US" sz="3600" dirty="0" smtClean="0"/>
                        <a:t>0</a:t>
                      </a:r>
                      <a:endParaRPr lang="en-US" sz="3600" dirty="0"/>
                    </a:p>
                  </a:txBody>
                  <a:tcPr/>
                </a:tc>
                <a:tc>
                  <a:txBody>
                    <a:bodyPr/>
                    <a:lstStyle/>
                    <a:p>
                      <a:r>
                        <a:rPr lang="en-US" sz="3600" dirty="0" smtClean="0"/>
                        <a:t>1</a:t>
                      </a:r>
                      <a:endParaRPr lang="en-US" sz="3600" dirty="0"/>
                    </a:p>
                  </a:txBody>
                  <a:tcPr/>
                </a:tc>
                <a:tc>
                  <a:txBody>
                    <a:bodyPr/>
                    <a:lstStyle/>
                    <a:p>
                      <a:r>
                        <a:rPr lang="en-US" sz="3600" dirty="0" smtClean="0">
                          <a:solidFill>
                            <a:srgbClr val="00B050"/>
                          </a:solidFill>
                        </a:rPr>
                        <a:t>1</a:t>
                      </a:r>
                      <a:endParaRPr lang="en-US" sz="3600" dirty="0">
                        <a:solidFill>
                          <a:srgbClr val="00B050"/>
                        </a:solidFill>
                      </a:endParaRPr>
                    </a:p>
                  </a:txBody>
                  <a:tcPr/>
                </a:tc>
              </a:tr>
              <a:tr h="432487">
                <a:tc>
                  <a:txBody>
                    <a:bodyPr/>
                    <a:lstStyle/>
                    <a:p>
                      <a:r>
                        <a:rPr lang="en-US" sz="3600" dirty="0" smtClean="0"/>
                        <a:t>1</a:t>
                      </a:r>
                      <a:endParaRPr lang="en-US" sz="3600" dirty="0"/>
                    </a:p>
                  </a:txBody>
                  <a:tcPr/>
                </a:tc>
                <a:tc>
                  <a:txBody>
                    <a:bodyPr/>
                    <a:lstStyle/>
                    <a:p>
                      <a:r>
                        <a:rPr lang="en-US" sz="3600" dirty="0" smtClean="0"/>
                        <a:t>0</a:t>
                      </a:r>
                      <a:endParaRPr lang="en-US" sz="3600" dirty="0"/>
                    </a:p>
                  </a:txBody>
                  <a:tcPr/>
                </a:tc>
                <a:tc>
                  <a:txBody>
                    <a:bodyPr/>
                    <a:lstStyle/>
                    <a:p>
                      <a:r>
                        <a:rPr lang="en-US" sz="3600" dirty="0" smtClean="0">
                          <a:solidFill>
                            <a:srgbClr val="00B050"/>
                          </a:solidFill>
                        </a:rPr>
                        <a:t>1</a:t>
                      </a:r>
                      <a:endParaRPr lang="en-US" sz="3600" dirty="0">
                        <a:solidFill>
                          <a:srgbClr val="00B050"/>
                        </a:solidFill>
                      </a:endParaRPr>
                    </a:p>
                  </a:txBody>
                  <a:tcPr/>
                </a:tc>
              </a:tr>
              <a:tr h="432487">
                <a:tc>
                  <a:txBody>
                    <a:bodyPr/>
                    <a:lstStyle/>
                    <a:p>
                      <a:r>
                        <a:rPr lang="en-US" sz="3600" dirty="0" smtClean="0"/>
                        <a:t>1</a:t>
                      </a:r>
                      <a:endParaRPr lang="en-US" sz="3600" dirty="0"/>
                    </a:p>
                  </a:txBody>
                  <a:tcPr/>
                </a:tc>
                <a:tc>
                  <a:txBody>
                    <a:bodyPr/>
                    <a:lstStyle/>
                    <a:p>
                      <a:r>
                        <a:rPr lang="en-US" sz="3600" dirty="0" smtClean="0"/>
                        <a:t>1</a:t>
                      </a:r>
                      <a:endParaRPr lang="en-US" sz="3600" dirty="0"/>
                    </a:p>
                  </a:txBody>
                  <a:tcPr/>
                </a:tc>
                <a:tc>
                  <a:txBody>
                    <a:bodyPr/>
                    <a:lstStyle/>
                    <a:p>
                      <a:r>
                        <a:rPr lang="en-US" sz="3600" dirty="0" smtClean="0">
                          <a:solidFill>
                            <a:srgbClr val="00B050"/>
                          </a:solidFill>
                        </a:rPr>
                        <a:t>1</a:t>
                      </a:r>
                      <a:endParaRPr lang="en-US" sz="3600" dirty="0">
                        <a:solidFill>
                          <a:srgbClr val="00B050"/>
                        </a:solidFill>
                      </a:endParaRPr>
                    </a:p>
                  </a:txBody>
                  <a:tcPr/>
                </a:tc>
              </a:tr>
            </a:tbl>
          </a:graphicData>
        </a:graphic>
      </p:graphicFrame>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2189" y="772297"/>
            <a:ext cx="4736932" cy="37503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2470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9246"/>
            <a:ext cx="6858000" cy="1790700"/>
          </a:xfrm>
        </p:spPr>
        <p:txBody>
          <a:bodyPr>
            <a:normAutofit/>
          </a:bodyPr>
          <a:lstStyle/>
          <a:p>
            <a:r>
              <a:rPr lang="en-US" sz="6000" dirty="0" smtClean="0">
                <a:solidFill>
                  <a:schemeClr val="bg1"/>
                </a:solidFill>
              </a:rPr>
              <a:t>Learning Protoco</a:t>
            </a:r>
            <a:r>
              <a:rPr lang="en-US" sz="6000" dirty="0">
                <a:solidFill>
                  <a:schemeClr val="bg1"/>
                </a:solidFill>
              </a:rPr>
              <a:t>l</a:t>
            </a:r>
          </a:p>
        </p:txBody>
      </p:sp>
      <p:sp>
        <p:nvSpPr>
          <p:cNvPr id="5" name="Sous-titre 4"/>
          <p:cNvSpPr>
            <a:spLocks noGrp="1"/>
          </p:cNvSpPr>
          <p:nvPr>
            <p:ph type="subTitle" idx="1"/>
          </p:nvPr>
        </p:nvSpPr>
        <p:spPr/>
        <p:txBody>
          <a:bodyPr>
            <a:normAutofit/>
          </a:bodyPr>
          <a:lstStyle/>
          <a:p>
            <a:r>
              <a:rPr lang="en-US" sz="2800" dirty="0" smtClean="0">
                <a:solidFill>
                  <a:schemeClr val="bg1"/>
                </a:solidFill>
              </a:rPr>
              <a:t>Perceptron</a:t>
            </a:r>
            <a:endParaRPr lang="en-US" sz="2800" dirty="0">
              <a:solidFill>
                <a:schemeClr val="bg1"/>
              </a:solidFill>
            </a:endParaRPr>
          </a:p>
        </p:txBody>
      </p:sp>
    </p:spTree>
    <p:extLst>
      <p:ext uri="{BB962C8B-B14F-4D97-AF65-F5344CB8AC3E}">
        <p14:creationId xmlns:p14="http://schemas.microsoft.com/office/powerpoint/2010/main" val="1365092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Perceptron : Learning Protocol</a:t>
            </a:r>
            <a:endParaRPr lang="en-US" dirty="0"/>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746" y="759941"/>
            <a:ext cx="9014254" cy="3719984"/>
          </a:xfrm>
        </p:spPr>
      </p:pic>
    </p:spTree>
    <p:extLst>
      <p:ext uri="{BB962C8B-B14F-4D97-AF65-F5344CB8AC3E}">
        <p14:creationId xmlns:p14="http://schemas.microsoft.com/office/powerpoint/2010/main" val="37795820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Perceptron : Learning Protocol</a:t>
            </a:r>
            <a:endParaRPr lang="en-US" dirty="0"/>
          </a:p>
        </p:txBody>
      </p:sp>
      <p:sp>
        <p:nvSpPr>
          <p:cNvPr id="2" name="Espace réservé du contenu 1"/>
          <p:cNvSpPr>
            <a:spLocks noGrp="1"/>
          </p:cNvSpPr>
          <p:nvPr>
            <p:ph idx="1"/>
          </p:nvPr>
        </p:nvSpPr>
        <p:spPr/>
        <p:txBody>
          <a:bodyPr/>
          <a:lstStyle/>
          <a:p>
            <a:r>
              <a:rPr lang="en-US" dirty="0" smtClean="0"/>
              <a:t>ETAPE 1</a:t>
            </a:r>
          </a:p>
          <a:p>
            <a:pPr marL="0" indent="0">
              <a:buNone/>
            </a:pPr>
            <a:endParaRPr lang="en-US" dirty="0"/>
          </a:p>
        </p:txBody>
      </p:sp>
      <p:graphicFrame>
        <p:nvGraphicFramePr>
          <p:cNvPr id="7" name="Tableau 6"/>
          <p:cNvGraphicFramePr>
            <a:graphicFrameLocks noGrp="1"/>
          </p:cNvGraphicFramePr>
          <p:nvPr>
            <p:extLst>
              <p:ext uri="{D42A27DB-BD31-4B8C-83A1-F6EECF244321}">
                <p14:modId xmlns:p14="http://schemas.microsoft.com/office/powerpoint/2010/main" val="1172910998"/>
              </p:ext>
            </p:extLst>
          </p:nvPr>
        </p:nvGraphicFramePr>
        <p:xfrm>
          <a:off x="0" y="1367653"/>
          <a:ext cx="9144000" cy="3321735"/>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gridCol w="1016000"/>
                <a:gridCol w="1016000"/>
                <a:gridCol w="1016000"/>
              </a:tblGrid>
              <a:tr h="664347">
                <a:tc>
                  <a:txBody>
                    <a:bodyPr/>
                    <a:lstStyle/>
                    <a:p>
                      <a:r>
                        <a:rPr lang="en-US" dirty="0" smtClean="0"/>
                        <a:t>INPUT</a:t>
                      </a:r>
                      <a:r>
                        <a:rPr lang="en-US" baseline="0" dirty="0" smtClean="0"/>
                        <a:t> 1</a:t>
                      </a:r>
                      <a:endParaRPr lang="en-US" dirty="0"/>
                    </a:p>
                  </a:txBody>
                  <a:tcPr/>
                </a:tc>
                <a:tc>
                  <a:txBody>
                    <a:bodyPr/>
                    <a:lstStyle/>
                    <a:p>
                      <a:r>
                        <a:rPr lang="en-US" dirty="0" smtClean="0"/>
                        <a:t>POIDS</a:t>
                      </a:r>
                      <a:r>
                        <a:rPr lang="en-US" baseline="0" dirty="0" smtClean="0"/>
                        <a:t> 1</a:t>
                      </a:r>
                      <a:endParaRPr lang="en-US" dirty="0"/>
                    </a:p>
                  </a:txBody>
                  <a:tcPr/>
                </a:tc>
                <a:tc>
                  <a:txBody>
                    <a:bodyPr/>
                    <a:lstStyle/>
                    <a:p>
                      <a:r>
                        <a:rPr lang="en-US" dirty="0" smtClean="0"/>
                        <a:t>INPUT 2</a:t>
                      </a:r>
                      <a:endParaRPr lang="en-US" dirty="0"/>
                    </a:p>
                  </a:txBody>
                  <a:tcPr/>
                </a:tc>
                <a:tc>
                  <a:txBody>
                    <a:bodyPr/>
                    <a:lstStyle/>
                    <a:p>
                      <a:r>
                        <a:rPr lang="en-US" dirty="0" smtClean="0"/>
                        <a:t>POIDS</a:t>
                      </a:r>
                      <a:r>
                        <a:rPr lang="en-US" baseline="0" dirty="0" smtClean="0"/>
                        <a:t> 2</a:t>
                      </a:r>
                      <a:endParaRPr lang="en-US" dirty="0"/>
                    </a:p>
                  </a:txBody>
                  <a:tcPr/>
                </a:tc>
                <a:tc>
                  <a:txBody>
                    <a:bodyPr/>
                    <a:lstStyle/>
                    <a:p>
                      <a:r>
                        <a:rPr lang="en-US" dirty="0" smtClean="0"/>
                        <a:t>BIAIS</a:t>
                      </a:r>
                      <a:endParaRPr lang="en-US" dirty="0"/>
                    </a:p>
                  </a:txBody>
                  <a:tcPr/>
                </a:tc>
                <a:tc>
                  <a:txBody>
                    <a:bodyPr/>
                    <a:lstStyle/>
                    <a:p>
                      <a:r>
                        <a:rPr lang="en-US" dirty="0" smtClean="0"/>
                        <a:t>POIDS BIAS</a:t>
                      </a:r>
                      <a:endParaRPr lang="en-US" dirty="0"/>
                    </a:p>
                  </a:txBody>
                  <a:tcPr/>
                </a:tc>
                <a:tc>
                  <a:txBody>
                    <a:bodyPr/>
                    <a:lstStyle/>
                    <a:p>
                      <a:r>
                        <a:rPr lang="en-US" dirty="0" smtClean="0"/>
                        <a:t>OUTPUT</a:t>
                      </a:r>
                      <a:endParaRPr lang="en-US" dirty="0"/>
                    </a:p>
                  </a:txBody>
                  <a:tcPr/>
                </a:tc>
                <a:tc>
                  <a:txBody>
                    <a:bodyPr/>
                    <a:lstStyle/>
                    <a:p>
                      <a:r>
                        <a:rPr lang="en-US" dirty="0" smtClean="0"/>
                        <a:t>TARGET</a:t>
                      </a:r>
                      <a:endParaRPr lang="en-US" dirty="0"/>
                    </a:p>
                  </a:txBody>
                  <a:tcPr/>
                </a:tc>
                <a:tc>
                  <a:txBody>
                    <a:bodyPr/>
                    <a:lstStyle/>
                    <a:p>
                      <a:r>
                        <a:rPr lang="en-US" dirty="0" smtClean="0"/>
                        <a:t>ACTION</a:t>
                      </a:r>
                      <a:endParaRPr lang="en-US" dirty="0"/>
                    </a:p>
                  </a:txBody>
                  <a:tcPr/>
                </a:tc>
              </a:tr>
              <a:tr h="664347">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endParaRPr lang="en-US" dirty="0"/>
                    </a:p>
                  </a:txBody>
                  <a:tcPr/>
                </a:tc>
                <a:tc>
                  <a:txBody>
                    <a:bodyPr/>
                    <a:lstStyle/>
                    <a:p>
                      <a:r>
                        <a:rPr lang="en-US" dirty="0" smtClean="0"/>
                        <a:t>0</a:t>
                      </a:r>
                      <a:endParaRPr lang="en-US" dirty="0"/>
                    </a:p>
                  </a:txBody>
                  <a:tcPr/>
                </a:tc>
                <a:tc>
                  <a:txBody>
                    <a:bodyPr/>
                    <a:lstStyle/>
                    <a:p>
                      <a:endParaRPr lang="en-US"/>
                    </a:p>
                  </a:txBody>
                  <a:tcPr/>
                </a:tc>
              </a:tr>
              <a:tr h="664347">
                <a:tc>
                  <a:txBody>
                    <a:bodyPr/>
                    <a:lstStyle/>
                    <a:p>
                      <a:r>
                        <a:rPr lang="en-US" dirty="0" smtClean="0"/>
                        <a:t>0</a:t>
                      </a:r>
                      <a:endParaRPr lang="en-US" dirty="0"/>
                    </a:p>
                  </a:txBody>
                  <a:tcPr/>
                </a:tc>
                <a:tc>
                  <a:txBody>
                    <a:bodyPr/>
                    <a:lstStyle/>
                    <a:p>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0</a:t>
                      </a:r>
                      <a:endParaRPr lang="en-US" dirty="0"/>
                    </a:p>
                  </a:txBody>
                  <a:tcPr/>
                </a:tc>
                <a:tc>
                  <a:txBody>
                    <a:bodyPr/>
                    <a:lstStyle/>
                    <a:p>
                      <a:endParaRPr lang="en-US"/>
                    </a:p>
                  </a:txBody>
                  <a:tcPr/>
                </a:tc>
              </a:tr>
              <a:tr h="664347">
                <a:tc>
                  <a:txBody>
                    <a:bodyPr/>
                    <a:lstStyle/>
                    <a:p>
                      <a:r>
                        <a:rPr lang="en-US" dirty="0" smtClean="0"/>
                        <a:t>1</a:t>
                      </a:r>
                      <a:endParaRPr lang="en-US" dirty="0"/>
                    </a:p>
                  </a:txBody>
                  <a:tcPr/>
                </a:tc>
                <a:tc>
                  <a:txBody>
                    <a:bodyPr/>
                    <a:lstStyle/>
                    <a:p>
                      <a:endParaRPr lang="en-US" dirty="0"/>
                    </a:p>
                  </a:txBody>
                  <a:tcPr/>
                </a:tc>
                <a:tc>
                  <a:txBody>
                    <a:bodyPr/>
                    <a:lstStyle/>
                    <a:p>
                      <a:r>
                        <a:rPr lang="en-US" dirty="0" smtClean="0"/>
                        <a:t>0</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0</a:t>
                      </a:r>
                      <a:endParaRPr lang="en-US" dirty="0"/>
                    </a:p>
                  </a:txBody>
                  <a:tcPr/>
                </a:tc>
                <a:tc>
                  <a:txBody>
                    <a:bodyPr/>
                    <a:lstStyle/>
                    <a:p>
                      <a:endParaRPr lang="en-US"/>
                    </a:p>
                  </a:txBody>
                  <a:tcPr/>
                </a:tc>
              </a:tr>
              <a:tr h="664347">
                <a:tc>
                  <a:txBody>
                    <a:bodyPr/>
                    <a:lstStyle/>
                    <a:p>
                      <a:r>
                        <a:rPr lang="en-US" dirty="0" smtClean="0"/>
                        <a:t>1</a:t>
                      </a:r>
                      <a:endParaRPr lang="en-US" dirty="0"/>
                    </a:p>
                  </a:txBody>
                  <a:tcPr/>
                </a:tc>
                <a:tc>
                  <a:txBody>
                    <a:bodyPr/>
                    <a:lstStyle/>
                    <a:p>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1</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6114248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Perceptron : Learning Protocol</a:t>
            </a:r>
            <a:endParaRPr lang="en-US" dirty="0"/>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605" y="763914"/>
            <a:ext cx="8952471" cy="3653454"/>
          </a:xfrm>
        </p:spPr>
      </p:pic>
    </p:spTree>
    <p:extLst>
      <p:ext uri="{BB962C8B-B14F-4D97-AF65-F5344CB8AC3E}">
        <p14:creationId xmlns:p14="http://schemas.microsoft.com/office/powerpoint/2010/main" val="437055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514350" indent="-457200">
              <a:buFont typeface="Wingdings" panose="05000000000000000000" pitchFamily="2" charset="2"/>
              <a:buChar char="§"/>
            </a:pPr>
            <a:r>
              <a:rPr lang="en-US" dirty="0" smtClean="0"/>
              <a:t>Perceptron Multi-couches (MLP)</a:t>
            </a:r>
          </a:p>
          <a:p>
            <a:pPr marL="857250" lvl="1" indent="-457200">
              <a:buFont typeface="Wingdings" panose="05000000000000000000" pitchFamily="2" charset="2"/>
              <a:buChar char="§"/>
            </a:pPr>
            <a:r>
              <a:rPr lang="en-US" dirty="0"/>
              <a:t>Cost and optimization (learning)</a:t>
            </a:r>
          </a:p>
          <a:p>
            <a:pPr marL="1200150" lvl="2" indent="-457200">
              <a:buFont typeface="Wingdings" panose="05000000000000000000" pitchFamily="2" charset="2"/>
              <a:buChar char="§"/>
            </a:pPr>
            <a:r>
              <a:rPr lang="en-US" dirty="0"/>
              <a:t>Back-Propagation (retro-propagation de </a:t>
            </a:r>
            <a:r>
              <a:rPr lang="en-US" dirty="0" err="1"/>
              <a:t>gradiant</a:t>
            </a:r>
            <a:r>
              <a:rPr lang="en-US" dirty="0" smtClean="0"/>
              <a:t>)</a:t>
            </a:r>
          </a:p>
          <a:p>
            <a:pPr marL="514350" indent="-457200">
              <a:buFont typeface="Wingdings" panose="05000000000000000000" pitchFamily="2" charset="2"/>
              <a:buChar char="§"/>
            </a:pPr>
            <a:r>
              <a:rPr lang="en-US" dirty="0" smtClean="0"/>
              <a:t>Deep Learning</a:t>
            </a:r>
          </a:p>
          <a:p>
            <a:pPr marL="857250" lvl="1" indent="-457200">
              <a:buFont typeface="Wingdings" panose="05000000000000000000" pitchFamily="2" charset="2"/>
              <a:buChar char="§"/>
            </a:pPr>
            <a:r>
              <a:rPr lang="en-US" dirty="0"/>
              <a:t>Types des </a:t>
            </a:r>
            <a:r>
              <a:rPr lang="en-US" dirty="0" err="1" smtClean="0"/>
              <a:t>réseaux</a:t>
            </a:r>
            <a:r>
              <a:rPr lang="en-US" dirty="0" smtClean="0"/>
              <a:t> </a:t>
            </a:r>
            <a:r>
              <a:rPr lang="en-US" dirty="0"/>
              <a:t>de </a:t>
            </a:r>
            <a:r>
              <a:rPr lang="en-US" dirty="0" err="1"/>
              <a:t>neurones</a:t>
            </a:r>
            <a:r>
              <a:rPr lang="en-US" dirty="0"/>
              <a:t> (architectures)</a:t>
            </a:r>
            <a:endParaRPr lang="en-US" dirty="0" smtClean="0"/>
          </a:p>
          <a:p>
            <a:pPr marL="514350" indent="-457200">
              <a:buFont typeface="Wingdings" panose="05000000000000000000" pitchFamily="2" charset="2"/>
              <a:buChar char="§"/>
            </a:pPr>
            <a:r>
              <a:rPr lang="en-US" dirty="0" smtClean="0"/>
              <a:t>What’s Convolutional Neural Network</a:t>
            </a:r>
            <a:endParaRPr lang="en-US" dirty="0"/>
          </a:p>
          <a:p>
            <a:endParaRPr lang="en-US" dirty="0"/>
          </a:p>
        </p:txBody>
      </p:sp>
      <p:sp>
        <p:nvSpPr>
          <p:cNvPr id="3" name="Titre 2"/>
          <p:cNvSpPr>
            <a:spLocks noGrp="1"/>
          </p:cNvSpPr>
          <p:nvPr>
            <p:ph type="title"/>
          </p:nvPr>
        </p:nvSpPr>
        <p:spPr/>
        <p:txBody>
          <a:bodyPr>
            <a:normAutofit fontScale="90000"/>
          </a:bodyPr>
          <a:lstStyle/>
          <a:p>
            <a:r>
              <a:rPr lang="en-US" dirty="0" err="1" smtClean="0"/>
              <a:t>Sommaire</a:t>
            </a:r>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4372" y="1136823"/>
            <a:ext cx="1422613" cy="3249826"/>
          </a:xfrm>
          <a:prstGeom prst="rect">
            <a:avLst/>
          </a:prstGeom>
        </p:spPr>
      </p:pic>
    </p:spTree>
    <p:extLst>
      <p:ext uri="{BB962C8B-B14F-4D97-AF65-F5344CB8AC3E}">
        <p14:creationId xmlns:p14="http://schemas.microsoft.com/office/powerpoint/2010/main" val="42448016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Perceptron : Learning Protocol</a:t>
            </a:r>
            <a:endParaRPr lang="en-US" dirty="0"/>
          </a:p>
        </p:txBody>
      </p:sp>
      <p:sp>
        <p:nvSpPr>
          <p:cNvPr id="2" name="Espace réservé du contenu 1"/>
          <p:cNvSpPr>
            <a:spLocks noGrp="1"/>
          </p:cNvSpPr>
          <p:nvPr>
            <p:ph idx="1"/>
          </p:nvPr>
        </p:nvSpPr>
        <p:spPr/>
        <p:txBody>
          <a:bodyPr/>
          <a:lstStyle/>
          <a:p>
            <a:r>
              <a:rPr lang="en-US" dirty="0" smtClean="0"/>
              <a:t>ETAPE 2</a:t>
            </a:r>
          </a:p>
          <a:p>
            <a:pPr marL="0" indent="0">
              <a:buNone/>
            </a:pPr>
            <a:endParaRPr lang="en-US" dirty="0"/>
          </a:p>
        </p:txBody>
      </p:sp>
      <p:graphicFrame>
        <p:nvGraphicFramePr>
          <p:cNvPr id="7" name="Tableau 6"/>
          <p:cNvGraphicFramePr>
            <a:graphicFrameLocks noGrp="1"/>
          </p:cNvGraphicFramePr>
          <p:nvPr>
            <p:extLst>
              <p:ext uri="{D42A27DB-BD31-4B8C-83A1-F6EECF244321}">
                <p14:modId xmlns:p14="http://schemas.microsoft.com/office/powerpoint/2010/main" val="1172910998"/>
              </p:ext>
            </p:extLst>
          </p:nvPr>
        </p:nvGraphicFramePr>
        <p:xfrm>
          <a:off x="0" y="1367653"/>
          <a:ext cx="9144000" cy="3321735"/>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gridCol w="1016000"/>
                <a:gridCol w="1016000"/>
                <a:gridCol w="1016000"/>
              </a:tblGrid>
              <a:tr h="664347">
                <a:tc>
                  <a:txBody>
                    <a:bodyPr/>
                    <a:lstStyle/>
                    <a:p>
                      <a:r>
                        <a:rPr lang="en-US" dirty="0" smtClean="0"/>
                        <a:t>INPUT</a:t>
                      </a:r>
                      <a:r>
                        <a:rPr lang="en-US" baseline="0" dirty="0" smtClean="0"/>
                        <a:t> 1</a:t>
                      </a:r>
                      <a:endParaRPr lang="en-US" dirty="0"/>
                    </a:p>
                  </a:txBody>
                  <a:tcPr/>
                </a:tc>
                <a:tc>
                  <a:txBody>
                    <a:bodyPr/>
                    <a:lstStyle/>
                    <a:p>
                      <a:r>
                        <a:rPr lang="en-US" dirty="0" smtClean="0"/>
                        <a:t>POIDS</a:t>
                      </a:r>
                      <a:r>
                        <a:rPr lang="en-US" baseline="0" dirty="0" smtClean="0"/>
                        <a:t> 1</a:t>
                      </a:r>
                      <a:endParaRPr lang="en-US" dirty="0"/>
                    </a:p>
                  </a:txBody>
                  <a:tcPr/>
                </a:tc>
                <a:tc>
                  <a:txBody>
                    <a:bodyPr/>
                    <a:lstStyle/>
                    <a:p>
                      <a:r>
                        <a:rPr lang="en-US" dirty="0" smtClean="0"/>
                        <a:t>INPUT 2</a:t>
                      </a:r>
                      <a:endParaRPr lang="en-US" dirty="0"/>
                    </a:p>
                  </a:txBody>
                  <a:tcPr/>
                </a:tc>
                <a:tc>
                  <a:txBody>
                    <a:bodyPr/>
                    <a:lstStyle/>
                    <a:p>
                      <a:r>
                        <a:rPr lang="en-US" dirty="0" smtClean="0"/>
                        <a:t>POIDS</a:t>
                      </a:r>
                      <a:r>
                        <a:rPr lang="en-US" baseline="0" dirty="0" smtClean="0"/>
                        <a:t> 2</a:t>
                      </a:r>
                      <a:endParaRPr lang="en-US" dirty="0"/>
                    </a:p>
                  </a:txBody>
                  <a:tcPr/>
                </a:tc>
                <a:tc>
                  <a:txBody>
                    <a:bodyPr/>
                    <a:lstStyle/>
                    <a:p>
                      <a:r>
                        <a:rPr lang="en-US" dirty="0" smtClean="0"/>
                        <a:t>BIAIS</a:t>
                      </a:r>
                      <a:endParaRPr lang="en-US" dirty="0"/>
                    </a:p>
                  </a:txBody>
                  <a:tcPr/>
                </a:tc>
                <a:tc>
                  <a:txBody>
                    <a:bodyPr/>
                    <a:lstStyle/>
                    <a:p>
                      <a:r>
                        <a:rPr lang="en-US" dirty="0" smtClean="0"/>
                        <a:t>POIDS BIAS</a:t>
                      </a:r>
                      <a:endParaRPr lang="en-US" dirty="0"/>
                    </a:p>
                  </a:txBody>
                  <a:tcPr/>
                </a:tc>
                <a:tc>
                  <a:txBody>
                    <a:bodyPr/>
                    <a:lstStyle/>
                    <a:p>
                      <a:r>
                        <a:rPr lang="en-US" dirty="0" smtClean="0"/>
                        <a:t>OUTPUT</a:t>
                      </a:r>
                      <a:endParaRPr lang="en-US" dirty="0"/>
                    </a:p>
                  </a:txBody>
                  <a:tcPr/>
                </a:tc>
                <a:tc>
                  <a:txBody>
                    <a:bodyPr/>
                    <a:lstStyle/>
                    <a:p>
                      <a:r>
                        <a:rPr lang="en-US" dirty="0" smtClean="0"/>
                        <a:t>TARGET</a:t>
                      </a:r>
                      <a:endParaRPr lang="en-US" dirty="0"/>
                    </a:p>
                  </a:txBody>
                  <a:tcPr/>
                </a:tc>
                <a:tc>
                  <a:txBody>
                    <a:bodyPr/>
                    <a:lstStyle/>
                    <a:p>
                      <a:r>
                        <a:rPr lang="en-US" dirty="0" smtClean="0"/>
                        <a:t>ACTION</a:t>
                      </a:r>
                      <a:endParaRPr lang="en-US" dirty="0"/>
                    </a:p>
                  </a:txBody>
                  <a:tcPr/>
                </a:tc>
              </a:tr>
              <a:tr h="664347">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endParaRPr lang="en-US" dirty="0"/>
                    </a:p>
                  </a:txBody>
                  <a:tcPr/>
                </a:tc>
                <a:tc>
                  <a:txBody>
                    <a:bodyPr/>
                    <a:lstStyle/>
                    <a:p>
                      <a:r>
                        <a:rPr lang="en-US" dirty="0" smtClean="0"/>
                        <a:t>0</a:t>
                      </a:r>
                      <a:endParaRPr lang="en-US" dirty="0"/>
                    </a:p>
                  </a:txBody>
                  <a:tcPr/>
                </a:tc>
                <a:tc>
                  <a:txBody>
                    <a:bodyPr/>
                    <a:lstStyle/>
                    <a:p>
                      <a:endParaRPr lang="en-US"/>
                    </a:p>
                  </a:txBody>
                  <a:tcPr/>
                </a:tc>
              </a:tr>
              <a:tr h="664347">
                <a:tc>
                  <a:txBody>
                    <a:bodyPr/>
                    <a:lstStyle/>
                    <a:p>
                      <a:r>
                        <a:rPr lang="en-US" dirty="0" smtClean="0"/>
                        <a:t>0</a:t>
                      </a:r>
                      <a:endParaRPr lang="en-US" dirty="0"/>
                    </a:p>
                  </a:txBody>
                  <a:tcPr/>
                </a:tc>
                <a:tc>
                  <a:txBody>
                    <a:bodyPr/>
                    <a:lstStyle/>
                    <a:p>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0</a:t>
                      </a:r>
                      <a:endParaRPr lang="en-US" dirty="0"/>
                    </a:p>
                  </a:txBody>
                  <a:tcPr/>
                </a:tc>
                <a:tc>
                  <a:txBody>
                    <a:bodyPr/>
                    <a:lstStyle/>
                    <a:p>
                      <a:endParaRPr lang="en-US"/>
                    </a:p>
                  </a:txBody>
                  <a:tcPr/>
                </a:tc>
              </a:tr>
              <a:tr h="664347">
                <a:tc>
                  <a:txBody>
                    <a:bodyPr/>
                    <a:lstStyle/>
                    <a:p>
                      <a:r>
                        <a:rPr lang="en-US" dirty="0" smtClean="0"/>
                        <a:t>1</a:t>
                      </a:r>
                      <a:endParaRPr lang="en-US" dirty="0"/>
                    </a:p>
                  </a:txBody>
                  <a:tcPr/>
                </a:tc>
                <a:tc>
                  <a:txBody>
                    <a:bodyPr/>
                    <a:lstStyle/>
                    <a:p>
                      <a:endParaRPr lang="en-US" dirty="0"/>
                    </a:p>
                  </a:txBody>
                  <a:tcPr/>
                </a:tc>
                <a:tc>
                  <a:txBody>
                    <a:bodyPr/>
                    <a:lstStyle/>
                    <a:p>
                      <a:r>
                        <a:rPr lang="en-US" dirty="0" smtClean="0"/>
                        <a:t>0</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0</a:t>
                      </a:r>
                      <a:endParaRPr lang="en-US" dirty="0"/>
                    </a:p>
                  </a:txBody>
                  <a:tcPr/>
                </a:tc>
                <a:tc>
                  <a:txBody>
                    <a:bodyPr/>
                    <a:lstStyle/>
                    <a:p>
                      <a:endParaRPr lang="en-US"/>
                    </a:p>
                  </a:txBody>
                  <a:tcPr/>
                </a:tc>
              </a:tr>
              <a:tr h="664347">
                <a:tc>
                  <a:txBody>
                    <a:bodyPr/>
                    <a:lstStyle/>
                    <a:p>
                      <a:r>
                        <a:rPr lang="en-US" dirty="0" smtClean="0"/>
                        <a:t>1</a:t>
                      </a:r>
                      <a:endParaRPr lang="en-US" dirty="0"/>
                    </a:p>
                  </a:txBody>
                  <a:tcPr/>
                </a:tc>
                <a:tc>
                  <a:txBody>
                    <a:bodyPr/>
                    <a:lstStyle/>
                    <a:p>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1</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3029852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Perceptron : Learning Protocol</a:t>
            </a:r>
            <a:endParaRPr lang="en-US" dirty="0"/>
          </a:p>
        </p:txBody>
      </p:sp>
      <p:sp>
        <p:nvSpPr>
          <p:cNvPr id="2" name="Espace réservé du contenu 1"/>
          <p:cNvSpPr>
            <a:spLocks noGrp="1"/>
          </p:cNvSpPr>
          <p:nvPr>
            <p:ph idx="1"/>
          </p:nvPr>
        </p:nvSpPr>
        <p:spPr/>
        <p:txBody>
          <a:bodyPr/>
          <a:lstStyle/>
          <a:p>
            <a:r>
              <a:rPr lang="en-US" dirty="0" smtClean="0"/>
              <a:t>ETAPE 3</a:t>
            </a:r>
          </a:p>
          <a:p>
            <a:pPr marL="0" indent="0">
              <a:buNone/>
            </a:pPr>
            <a:endParaRPr lang="en-US" dirty="0"/>
          </a:p>
        </p:txBody>
      </p:sp>
      <p:graphicFrame>
        <p:nvGraphicFramePr>
          <p:cNvPr id="7" name="Tableau 6"/>
          <p:cNvGraphicFramePr>
            <a:graphicFrameLocks noGrp="1"/>
          </p:cNvGraphicFramePr>
          <p:nvPr>
            <p:extLst>
              <p:ext uri="{D42A27DB-BD31-4B8C-83A1-F6EECF244321}">
                <p14:modId xmlns:p14="http://schemas.microsoft.com/office/powerpoint/2010/main" val="1172910998"/>
              </p:ext>
            </p:extLst>
          </p:nvPr>
        </p:nvGraphicFramePr>
        <p:xfrm>
          <a:off x="0" y="1367653"/>
          <a:ext cx="9144000" cy="3321735"/>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gridCol w="1016000"/>
                <a:gridCol w="1016000"/>
                <a:gridCol w="1016000"/>
              </a:tblGrid>
              <a:tr h="664347">
                <a:tc>
                  <a:txBody>
                    <a:bodyPr/>
                    <a:lstStyle/>
                    <a:p>
                      <a:r>
                        <a:rPr lang="en-US" dirty="0" smtClean="0"/>
                        <a:t>INPUT</a:t>
                      </a:r>
                      <a:r>
                        <a:rPr lang="en-US" baseline="0" dirty="0" smtClean="0"/>
                        <a:t> 1</a:t>
                      </a:r>
                      <a:endParaRPr lang="en-US" dirty="0"/>
                    </a:p>
                  </a:txBody>
                  <a:tcPr/>
                </a:tc>
                <a:tc>
                  <a:txBody>
                    <a:bodyPr/>
                    <a:lstStyle/>
                    <a:p>
                      <a:r>
                        <a:rPr lang="en-US" dirty="0" smtClean="0"/>
                        <a:t>POIDS</a:t>
                      </a:r>
                      <a:r>
                        <a:rPr lang="en-US" baseline="0" dirty="0" smtClean="0"/>
                        <a:t> 1</a:t>
                      </a:r>
                      <a:endParaRPr lang="en-US" dirty="0"/>
                    </a:p>
                  </a:txBody>
                  <a:tcPr/>
                </a:tc>
                <a:tc>
                  <a:txBody>
                    <a:bodyPr/>
                    <a:lstStyle/>
                    <a:p>
                      <a:r>
                        <a:rPr lang="en-US" dirty="0" smtClean="0"/>
                        <a:t>INPUT 2</a:t>
                      </a:r>
                      <a:endParaRPr lang="en-US" dirty="0"/>
                    </a:p>
                  </a:txBody>
                  <a:tcPr/>
                </a:tc>
                <a:tc>
                  <a:txBody>
                    <a:bodyPr/>
                    <a:lstStyle/>
                    <a:p>
                      <a:r>
                        <a:rPr lang="en-US" dirty="0" smtClean="0"/>
                        <a:t>POIDS</a:t>
                      </a:r>
                      <a:r>
                        <a:rPr lang="en-US" baseline="0" dirty="0" smtClean="0"/>
                        <a:t> 2</a:t>
                      </a:r>
                      <a:endParaRPr lang="en-US" dirty="0"/>
                    </a:p>
                  </a:txBody>
                  <a:tcPr/>
                </a:tc>
                <a:tc>
                  <a:txBody>
                    <a:bodyPr/>
                    <a:lstStyle/>
                    <a:p>
                      <a:r>
                        <a:rPr lang="en-US" dirty="0" smtClean="0"/>
                        <a:t>BIAIS</a:t>
                      </a:r>
                      <a:endParaRPr lang="en-US" dirty="0"/>
                    </a:p>
                  </a:txBody>
                  <a:tcPr/>
                </a:tc>
                <a:tc>
                  <a:txBody>
                    <a:bodyPr/>
                    <a:lstStyle/>
                    <a:p>
                      <a:r>
                        <a:rPr lang="en-US" dirty="0" smtClean="0"/>
                        <a:t>POIDS BIAS</a:t>
                      </a:r>
                      <a:endParaRPr lang="en-US" dirty="0"/>
                    </a:p>
                  </a:txBody>
                  <a:tcPr/>
                </a:tc>
                <a:tc>
                  <a:txBody>
                    <a:bodyPr/>
                    <a:lstStyle/>
                    <a:p>
                      <a:r>
                        <a:rPr lang="en-US" dirty="0" smtClean="0"/>
                        <a:t>OUTPUT</a:t>
                      </a:r>
                      <a:endParaRPr lang="en-US" dirty="0"/>
                    </a:p>
                  </a:txBody>
                  <a:tcPr/>
                </a:tc>
                <a:tc>
                  <a:txBody>
                    <a:bodyPr/>
                    <a:lstStyle/>
                    <a:p>
                      <a:r>
                        <a:rPr lang="en-US" dirty="0" smtClean="0"/>
                        <a:t>TARGET</a:t>
                      </a:r>
                      <a:endParaRPr lang="en-US" dirty="0"/>
                    </a:p>
                  </a:txBody>
                  <a:tcPr/>
                </a:tc>
                <a:tc>
                  <a:txBody>
                    <a:bodyPr/>
                    <a:lstStyle/>
                    <a:p>
                      <a:r>
                        <a:rPr lang="en-US" dirty="0" smtClean="0"/>
                        <a:t>ACTION</a:t>
                      </a:r>
                      <a:endParaRPr lang="en-US" dirty="0"/>
                    </a:p>
                  </a:txBody>
                  <a:tcPr/>
                </a:tc>
              </a:tr>
              <a:tr h="664347">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endParaRPr lang="en-US" dirty="0"/>
                    </a:p>
                  </a:txBody>
                  <a:tcPr/>
                </a:tc>
                <a:tc>
                  <a:txBody>
                    <a:bodyPr/>
                    <a:lstStyle/>
                    <a:p>
                      <a:r>
                        <a:rPr lang="en-US" dirty="0" smtClean="0"/>
                        <a:t>0</a:t>
                      </a:r>
                      <a:endParaRPr lang="en-US" dirty="0"/>
                    </a:p>
                  </a:txBody>
                  <a:tcPr/>
                </a:tc>
                <a:tc>
                  <a:txBody>
                    <a:bodyPr/>
                    <a:lstStyle/>
                    <a:p>
                      <a:endParaRPr lang="en-US"/>
                    </a:p>
                  </a:txBody>
                  <a:tcPr/>
                </a:tc>
              </a:tr>
              <a:tr h="664347">
                <a:tc>
                  <a:txBody>
                    <a:bodyPr/>
                    <a:lstStyle/>
                    <a:p>
                      <a:r>
                        <a:rPr lang="en-US" dirty="0" smtClean="0"/>
                        <a:t>0</a:t>
                      </a:r>
                      <a:endParaRPr lang="en-US" dirty="0"/>
                    </a:p>
                  </a:txBody>
                  <a:tcPr/>
                </a:tc>
                <a:tc>
                  <a:txBody>
                    <a:bodyPr/>
                    <a:lstStyle/>
                    <a:p>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0</a:t>
                      </a:r>
                      <a:endParaRPr lang="en-US" dirty="0"/>
                    </a:p>
                  </a:txBody>
                  <a:tcPr/>
                </a:tc>
                <a:tc>
                  <a:txBody>
                    <a:bodyPr/>
                    <a:lstStyle/>
                    <a:p>
                      <a:endParaRPr lang="en-US"/>
                    </a:p>
                  </a:txBody>
                  <a:tcPr/>
                </a:tc>
              </a:tr>
              <a:tr h="664347">
                <a:tc>
                  <a:txBody>
                    <a:bodyPr/>
                    <a:lstStyle/>
                    <a:p>
                      <a:r>
                        <a:rPr lang="en-US" dirty="0" smtClean="0"/>
                        <a:t>1</a:t>
                      </a:r>
                      <a:endParaRPr lang="en-US" dirty="0"/>
                    </a:p>
                  </a:txBody>
                  <a:tcPr/>
                </a:tc>
                <a:tc>
                  <a:txBody>
                    <a:bodyPr/>
                    <a:lstStyle/>
                    <a:p>
                      <a:endParaRPr lang="en-US" dirty="0"/>
                    </a:p>
                  </a:txBody>
                  <a:tcPr/>
                </a:tc>
                <a:tc>
                  <a:txBody>
                    <a:bodyPr/>
                    <a:lstStyle/>
                    <a:p>
                      <a:r>
                        <a:rPr lang="en-US" dirty="0" smtClean="0"/>
                        <a:t>0</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0</a:t>
                      </a:r>
                      <a:endParaRPr lang="en-US" dirty="0"/>
                    </a:p>
                  </a:txBody>
                  <a:tcPr/>
                </a:tc>
                <a:tc>
                  <a:txBody>
                    <a:bodyPr/>
                    <a:lstStyle/>
                    <a:p>
                      <a:endParaRPr lang="en-US"/>
                    </a:p>
                  </a:txBody>
                  <a:tcPr/>
                </a:tc>
              </a:tr>
              <a:tr h="664347">
                <a:tc>
                  <a:txBody>
                    <a:bodyPr/>
                    <a:lstStyle/>
                    <a:p>
                      <a:r>
                        <a:rPr lang="en-US" dirty="0" smtClean="0"/>
                        <a:t>1</a:t>
                      </a:r>
                      <a:endParaRPr lang="en-US" dirty="0"/>
                    </a:p>
                  </a:txBody>
                  <a:tcPr/>
                </a:tc>
                <a:tc>
                  <a:txBody>
                    <a:bodyPr/>
                    <a:lstStyle/>
                    <a:p>
                      <a:endParaRPr lang="en-US" dirty="0"/>
                    </a:p>
                  </a:txBody>
                  <a:tcPr/>
                </a:tc>
                <a:tc>
                  <a:txBody>
                    <a:bodyPr/>
                    <a:lstStyle/>
                    <a:p>
                      <a:r>
                        <a:rPr lang="en-US" dirty="0" smtClean="0"/>
                        <a:t>1</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dirty="0" smtClean="0"/>
                        <a:t>1</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808695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9246"/>
            <a:ext cx="6858000" cy="1790700"/>
          </a:xfrm>
        </p:spPr>
        <p:txBody>
          <a:bodyPr>
            <a:normAutofit/>
          </a:bodyPr>
          <a:lstStyle/>
          <a:p>
            <a:r>
              <a:rPr lang="en-US" sz="6000" dirty="0" smtClean="0">
                <a:solidFill>
                  <a:schemeClr val="bg1"/>
                </a:solidFill>
              </a:rPr>
              <a:t>Challenge</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smtClean="0">
                <a:solidFill>
                  <a:schemeClr val="bg1"/>
                </a:solidFill>
              </a:rPr>
              <a:t>Perceptron</a:t>
            </a:r>
            <a:endParaRPr lang="en-US" sz="2800" dirty="0">
              <a:solidFill>
                <a:schemeClr val="bg1"/>
              </a:solidFill>
            </a:endParaRPr>
          </a:p>
        </p:txBody>
      </p:sp>
    </p:spTree>
    <p:extLst>
      <p:ext uri="{BB962C8B-B14F-4D97-AF65-F5344CB8AC3E}">
        <p14:creationId xmlns:p14="http://schemas.microsoft.com/office/powerpoint/2010/main" val="262302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Perceptron</a:t>
            </a:r>
            <a:endParaRPr lang="en-US" dirty="0"/>
          </a:p>
        </p:txBody>
      </p:sp>
      <p:sp>
        <p:nvSpPr>
          <p:cNvPr id="8" name="Espace réservé du contenu 7"/>
          <p:cNvSpPr>
            <a:spLocks noGrp="1"/>
          </p:cNvSpPr>
          <p:nvPr>
            <p:ph idx="1"/>
          </p:nvPr>
        </p:nvSpPr>
        <p:spPr/>
        <p:txBody>
          <a:bodyPr>
            <a:normAutofit/>
          </a:bodyPr>
          <a:lstStyle/>
          <a:p>
            <a:r>
              <a:rPr lang="fr-FR" dirty="0">
                <a:solidFill>
                  <a:srgbClr val="FF8C00"/>
                </a:solidFill>
              </a:rPr>
              <a:t>Fonction </a:t>
            </a:r>
            <a:r>
              <a:rPr lang="fr-FR" dirty="0" smtClean="0">
                <a:solidFill>
                  <a:srgbClr val="FF8C00"/>
                </a:solidFill>
              </a:rPr>
              <a:t>XOR</a:t>
            </a:r>
          </a:p>
          <a:p>
            <a:pPr marL="0" indent="0">
              <a:buNone/>
            </a:pPr>
            <a:endParaRPr lang="fr-FR" dirty="0">
              <a:solidFill>
                <a:srgbClr val="FF8C00"/>
              </a:solidFill>
            </a:endParaRPr>
          </a:p>
        </p:txBody>
      </p:sp>
      <p:sp>
        <p:nvSpPr>
          <p:cNvPr id="2" name="Espace réservé du contenu 1"/>
          <p:cNvSpPr>
            <a:spLocks noGrp="1"/>
          </p:cNvSpPr>
          <p:nvPr>
            <p:ph idx="10"/>
          </p:nvPr>
        </p:nvSpPr>
        <p:spPr/>
        <p:txBody>
          <a:bodyPr/>
          <a:lstStyle/>
          <a:p>
            <a:r>
              <a:rPr lang="en-US" dirty="0" err="1" smtClean="0"/>
              <a:t>Ecrire</a:t>
            </a:r>
            <a:r>
              <a:rPr lang="en-US" dirty="0" smtClean="0"/>
              <a:t> un perceptron qui realize la function OU-EXCLUSIF (XOR) don’t les </a:t>
            </a:r>
            <a:r>
              <a:rPr lang="en-US" dirty="0" err="1" smtClean="0"/>
              <a:t>données</a:t>
            </a:r>
            <a:r>
              <a:rPr lang="en-US" dirty="0" smtClean="0"/>
              <a:t> </a:t>
            </a:r>
            <a:r>
              <a:rPr lang="en-US" dirty="0" err="1" smtClean="0"/>
              <a:t>d’apprentissage</a:t>
            </a:r>
            <a:r>
              <a:rPr lang="en-US" dirty="0" smtClean="0"/>
              <a:t> se </a:t>
            </a:r>
            <a:r>
              <a:rPr lang="en-US" dirty="0" err="1" smtClean="0"/>
              <a:t>trouvent</a:t>
            </a:r>
            <a:r>
              <a:rPr lang="en-US" dirty="0" smtClean="0"/>
              <a:t> </a:t>
            </a:r>
            <a:r>
              <a:rPr lang="en-US" dirty="0" err="1" smtClean="0"/>
              <a:t>dans</a:t>
            </a:r>
            <a:r>
              <a:rPr lang="en-US" dirty="0" smtClean="0"/>
              <a:t> le tableau ci-</a:t>
            </a:r>
            <a:r>
              <a:rPr lang="en-US" dirty="0" err="1" smtClean="0"/>
              <a:t>contre</a:t>
            </a:r>
            <a:r>
              <a:rPr lang="en-US" dirty="0" smtClean="0"/>
              <a:t>.</a:t>
            </a:r>
            <a:endParaRPr lang="en-US" dirty="0"/>
          </a:p>
        </p:txBody>
      </p:sp>
      <p:graphicFrame>
        <p:nvGraphicFramePr>
          <p:cNvPr id="3" name="Tableau 2"/>
          <p:cNvGraphicFramePr>
            <a:graphicFrameLocks noGrp="1"/>
          </p:cNvGraphicFramePr>
          <p:nvPr>
            <p:extLst>
              <p:ext uri="{D42A27DB-BD31-4B8C-83A1-F6EECF244321}">
                <p14:modId xmlns:p14="http://schemas.microsoft.com/office/powerpoint/2010/main" val="1669453352"/>
              </p:ext>
            </p:extLst>
          </p:nvPr>
        </p:nvGraphicFramePr>
        <p:xfrm>
          <a:off x="158579" y="1340706"/>
          <a:ext cx="4320744" cy="2992807"/>
        </p:xfrm>
        <a:graphic>
          <a:graphicData uri="http://schemas.openxmlformats.org/drawingml/2006/table">
            <a:tbl>
              <a:tblPr firstRow="1" bandRow="1">
                <a:tableStyleId>{5C22544A-7EE6-4342-B048-85BDC9FD1C3A}</a:tableStyleId>
              </a:tblPr>
              <a:tblGrid>
                <a:gridCol w="1440248"/>
                <a:gridCol w="1440248"/>
                <a:gridCol w="1440248"/>
              </a:tblGrid>
              <a:tr h="432487">
                <a:tc>
                  <a:txBody>
                    <a:bodyPr/>
                    <a:lstStyle/>
                    <a:p>
                      <a:r>
                        <a:rPr lang="en-US" sz="1800" dirty="0" smtClean="0"/>
                        <a:t>E1 (input1 )</a:t>
                      </a:r>
                      <a:endParaRPr lang="en-US" sz="1800" dirty="0"/>
                    </a:p>
                  </a:txBody>
                  <a:tcPr/>
                </a:tc>
                <a:tc>
                  <a:txBody>
                    <a:bodyPr/>
                    <a:lstStyle/>
                    <a:p>
                      <a:r>
                        <a:rPr lang="en-US" sz="1800" dirty="0" smtClean="0"/>
                        <a:t>E2 (input</a:t>
                      </a:r>
                      <a:r>
                        <a:rPr lang="en-US" sz="1800" baseline="0" dirty="0" smtClean="0"/>
                        <a:t> 2)</a:t>
                      </a:r>
                      <a:endParaRPr lang="en-US" sz="1800" dirty="0"/>
                    </a:p>
                  </a:txBody>
                  <a:tcPr/>
                </a:tc>
                <a:tc>
                  <a:txBody>
                    <a:bodyPr/>
                    <a:lstStyle/>
                    <a:p>
                      <a:r>
                        <a:rPr lang="en-US" sz="1800" dirty="0" smtClean="0"/>
                        <a:t>S (output)</a:t>
                      </a:r>
                      <a:endParaRPr lang="en-US" sz="1800" dirty="0"/>
                    </a:p>
                  </a:txBody>
                  <a:tcPr/>
                </a:tc>
              </a:tr>
              <a:tr h="432487">
                <a:tc>
                  <a:txBody>
                    <a:bodyPr/>
                    <a:lstStyle/>
                    <a:p>
                      <a:r>
                        <a:rPr lang="en-US" sz="3600" dirty="0" smtClean="0"/>
                        <a:t>0</a:t>
                      </a:r>
                      <a:endParaRPr lang="en-US" sz="3600" dirty="0"/>
                    </a:p>
                  </a:txBody>
                  <a:tcPr/>
                </a:tc>
                <a:tc>
                  <a:txBody>
                    <a:bodyPr/>
                    <a:lstStyle/>
                    <a:p>
                      <a:r>
                        <a:rPr lang="en-US" sz="3600" dirty="0" smtClean="0"/>
                        <a:t>0</a:t>
                      </a:r>
                      <a:endParaRPr lang="en-US" sz="3600" dirty="0"/>
                    </a:p>
                  </a:txBody>
                  <a:tcPr/>
                </a:tc>
                <a:tc>
                  <a:txBody>
                    <a:bodyPr/>
                    <a:lstStyle/>
                    <a:p>
                      <a:r>
                        <a:rPr lang="en-US" sz="3600" dirty="0" smtClean="0">
                          <a:solidFill>
                            <a:srgbClr val="FF0000"/>
                          </a:solidFill>
                        </a:rPr>
                        <a:t>0</a:t>
                      </a:r>
                      <a:endParaRPr lang="en-US" sz="3600" dirty="0">
                        <a:solidFill>
                          <a:srgbClr val="FF0000"/>
                        </a:solidFill>
                      </a:endParaRPr>
                    </a:p>
                  </a:txBody>
                  <a:tcPr/>
                </a:tc>
              </a:tr>
              <a:tr h="432487">
                <a:tc>
                  <a:txBody>
                    <a:bodyPr/>
                    <a:lstStyle/>
                    <a:p>
                      <a:r>
                        <a:rPr lang="en-US" sz="3600" dirty="0" smtClean="0"/>
                        <a:t>0</a:t>
                      </a:r>
                      <a:endParaRPr lang="en-US" sz="3600" dirty="0"/>
                    </a:p>
                  </a:txBody>
                  <a:tcPr/>
                </a:tc>
                <a:tc>
                  <a:txBody>
                    <a:bodyPr/>
                    <a:lstStyle/>
                    <a:p>
                      <a:r>
                        <a:rPr lang="en-US" sz="3600" dirty="0" smtClean="0"/>
                        <a:t>1</a:t>
                      </a:r>
                      <a:endParaRPr lang="en-US" sz="3600" dirty="0"/>
                    </a:p>
                  </a:txBody>
                  <a:tcPr/>
                </a:tc>
                <a:tc>
                  <a:txBody>
                    <a:bodyPr/>
                    <a:lstStyle/>
                    <a:p>
                      <a:r>
                        <a:rPr lang="en-US" sz="3600" dirty="0" smtClean="0">
                          <a:solidFill>
                            <a:srgbClr val="00B050"/>
                          </a:solidFill>
                        </a:rPr>
                        <a:t>1</a:t>
                      </a:r>
                      <a:endParaRPr lang="en-US" sz="3600" dirty="0">
                        <a:solidFill>
                          <a:srgbClr val="00B050"/>
                        </a:solidFill>
                      </a:endParaRPr>
                    </a:p>
                  </a:txBody>
                  <a:tcPr/>
                </a:tc>
              </a:tr>
              <a:tr h="432487">
                <a:tc>
                  <a:txBody>
                    <a:bodyPr/>
                    <a:lstStyle/>
                    <a:p>
                      <a:r>
                        <a:rPr lang="en-US" sz="3600" dirty="0" smtClean="0"/>
                        <a:t>1</a:t>
                      </a:r>
                      <a:endParaRPr lang="en-US" sz="3600" dirty="0"/>
                    </a:p>
                  </a:txBody>
                  <a:tcPr/>
                </a:tc>
                <a:tc>
                  <a:txBody>
                    <a:bodyPr/>
                    <a:lstStyle/>
                    <a:p>
                      <a:r>
                        <a:rPr lang="en-US" sz="3600" dirty="0" smtClean="0"/>
                        <a:t>0</a:t>
                      </a:r>
                      <a:endParaRPr lang="en-US" sz="3600" dirty="0"/>
                    </a:p>
                  </a:txBody>
                  <a:tcPr/>
                </a:tc>
                <a:tc>
                  <a:txBody>
                    <a:bodyPr/>
                    <a:lstStyle/>
                    <a:p>
                      <a:r>
                        <a:rPr lang="en-US" sz="3600" dirty="0" smtClean="0">
                          <a:solidFill>
                            <a:srgbClr val="00B050"/>
                          </a:solidFill>
                        </a:rPr>
                        <a:t>1</a:t>
                      </a:r>
                      <a:endParaRPr lang="en-US" sz="3600" dirty="0">
                        <a:solidFill>
                          <a:srgbClr val="00B050"/>
                        </a:solidFill>
                      </a:endParaRPr>
                    </a:p>
                  </a:txBody>
                  <a:tcPr/>
                </a:tc>
              </a:tr>
              <a:tr h="432487">
                <a:tc>
                  <a:txBody>
                    <a:bodyPr/>
                    <a:lstStyle/>
                    <a:p>
                      <a:r>
                        <a:rPr lang="en-US" sz="3600" dirty="0" smtClean="0"/>
                        <a:t>1</a:t>
                      </a:r>
                      <a:endParaRPr lang="en-US" sz="3600" dirty="0"/>
                    </a:p>
                  </a:txBody>
                  <a:tcPr/>
                </a:tc>
                <a:tc>
                  <a:txBody>
                    <a:bodyPr/>
                    <a:lstStyle/>
                    <a:p>
                      <a:r>
                        <a:rPr lang="en-US" sz="3600" dirty="0" smtClean="0"/>
                        <a:t>1</a:t>
                      </a:r>
                      <a:endParaRPr lang="en-US" sz="3600" dirty="0"/>
                    </a:p>
                  </a:txBody>
                  <a:tcPr/>
                </a:tc>
                <a:tc>
                  <a:txBody>
                    <a:bodyPr/>
                    <a:lstStyle/>
                    <a:p>
                      <a:r>
                        <a:rPr lang="en-US" sz="3600" dirty="0" smtClean="0">
                          <a:solidFill>
                            <a:srgbClr val="FF0000"/>
                          </a:solidFill>
                        </a:rPr>
                        <a:t>0</a:t>
                      </a:r>
                      <a:endParaRPr lang="en-US" sz="3600" dirty="0">
                        <a:solidFill>
                          <a:srgbClr val="FF0000"/>
                        </a:solidFill>
                      </a:endParaRPr>
                    </a:p>
                  </a:txBody>
                  <a:tcPr/>
                </a:tc>
              </a:tr>
            </a:tbl>
          </a:graphicData>
        </a:graphic>
      </p:graphicFrame>
    </p:spTree>
    <p:extLst>
      <p:ext uri="{BB962C8B-B14F-4D97-AF65-F5344CB8AC3E}">
        <p14:creationId xmlns:p14="http://schemas.microsoft.com/office/powerpoint/2010/main" val="16885142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9246"/>
            <a:ext cx="6858000" cy="1790700"/>
          </a:xfrm>
        </p:spPr>
        <p:txBody>
          <a:bodyPr>
            <a:normAutofit/>
          </a:bodyPr>
          <a:lstStyle/>
          <a:p>
            <a:r>
              <a:rPr lang="en-US" sz="6000" dirty="0" err="1" smtClean="0">
                <a:solidFill>
                  <a:schemeClr val="bg1"/>
                </a:solidFill>
              </a:rPr>
              <a:t>Limite</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smtClean="0">
                <a:solidFill>
                  <a:schemeClr val="bg1"/>
                </a:solidFill>
              </a:rPr>
              <a:t>Single Layer Perceptron</a:t>
            </a:r>
            <a:endParaRPr lang="en-US" sz="2800" dirty="0">
              <a:solidFill>
                <a:schemeClr val="bg1"/>
              </a:solidFill>
            </a:endParaRPr>
          </a:p>
        </p:txBody>
      </p:sp>
    </p:spTree>
    <p:extLst>
      <p:ext uri="{BB962C8B-B14F-4D97-AF65-F5344CB8AC3E}">
        <p14:creationId xmlns:p14="http://schemas.microsoft.com/office/powerpoint/2010/main" val="1277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Perceptron limit</a:t>
            </a:r>
            <a:endParaRPr lang="en-US" dirty="0"/>
          </a:p>
        </p:txBody>
      </p:sp>
      <p:sp>
        <p:nvSpPr>
          <p:cNvPr id="8" name="Espace réservé du contenu 7"/>
          <p:cNvSpPr>
            <a:spLocks noGrp="1"/>
          </p:cNvSpPr>
          <p:nvPr>
            <p:ph idx="1"/>
          </p:nvPr>
        </p:nvSpPr>
        <p:spPr/>
        <p:txBody>
          <a:bodyPr>
            <a:normAutofit fontScale="92500" lnSpcReduction="10000"/>
          </a:bodyPr>
          <a:lstStyle/>
          <a:p>
            <a:r>
              <a:rPr lang="en-US" dirty="0" smtClean="0">
                <a:solidFill>
                  <a:srgbClr val="FF8C00"/>
                </a:solidFill>
              </a:rPr>
              <a:t>Un </a:t>
            </a:r>
            <a:r>
              <a:rPr lang="en-US" dirty="0" err="1" smtClean="0">
                <a:solidFill>
                  <a:srgbClr val="FF8C00"/>
                </a:solidFill>
              </a:rPr>
              <a:t>échantillon</a:t>
            </a:r>
            <a:r>
              <a:rPr lang="en-US" dirty="0" smtClean="0">
                <a:solidFill>
                  <a:srgbClr val="FF8C00"/>
                </a:solidFill>
              </a:rPr>
              <a:t> </a:t>
            </a:r>
            <a:r>
              <a:rPr lang="en-US" dirty="0" err="1" smtClean="0">
                <a:solidFill>
                  <a:srgbClr val="FF8C00"/>
                </a:solidFill>
              </a:rPr>
              <a:t>d’exemples</a:t>
            </a:r>
            <a:r>
              <a:rPr lang="en-US" dirty="0" smtClean="0">
                <a:solidFill>
                  <a:srgbClr val="FF8C00"/>
                </a:solidFill>
              </a:rPr>
              <a:t> </a:t>
            </a:r>
            <a:r>
              <a:rPr lang="en-US" dirty="0" err="1" smtClean="0">
                <a:solidFill>
                  <a:srgbClr val="FF8C00"/>
                </a:solidFill>
              </a:rPr>
              <a:t>pourra</a:t>
            </a:r>
            <a:r>
              <a:rPr lang="en-US" dirty="0" smtClean="0">
                <a:solidFill>
                  <a:srgbClr val="FF8C00"/>
                </a:solidFill>
              </a:rPr>
              <a:t> </a:t>
            </a:r>
            <a:r>
              <a:rPr lang="en-US" dirty="0" err="1" smtClean="0">
                <a:solidFill>
                  <a:srgbClr val="FF8C00"/>
                </a:solidFill>
              </a:rPr>
              <a:t>etre</a:t>
            </a:r>
            <a:r>
              <a:rPr lang="en-US" dirty="0" smtClean="0">
                <a:solidFill>
                  <a:srgbClr val="FF8C00"/>
                </a:solidFill>
              </a:rPr>
              <a:t> </a:t>
            </a:r>
            <a:r>
              <a:rPr lang="en-US" dirty="0" err="1" smtClean="0">
                <a:solidFill>
                  <a:srgbClr val="FF8C00"/>
                </a:solidFill>
              </a:rPr>
              <a:t>appris</a:t>
            </a:r>
            <a:r>
              <a:rPr lang="en-US" dirty="0" smtClean="0">
                <a:solidFill>
                  <a:srgbClr val="FF8C00"/>
                </a:solidFill>
              </a:rPr>
              <a:t> par un perceptron </a:t>
            </a:r>
            <a:r>
              <a:rPr lang="en-US" dirty="0" err="1" smtClean="0">
                <a:solidFill>
                  <a:srgbClr val="FF8C00"/>
                </a:solidFill>
              </a:rPr>
              <a:t>si</a:t>
            </a:r>
            <a:r>
              <a:rPr lang="en-US" dirty="0" smtClean="0">
                <a:solidFill>
                  <a:srgbClr val="FF8C00"/>
                </a:solidFill>
              </a:rPr>
              <a:t>, et </a:t>
            </a:r>
            <a:r>
              <a:rPr lang="en-US" dirty="0" err="1" smtClean="0">
                <a:solidFill>
                  <a:srgbClr val="FF8C00"/>
                </a:solidFill>
              </a:rPr>
              <a:t>seulement</a:t>
            </a:r>
            <a:r>
              <a:rPr lang="en-US" dirty="0" smtClean="0">
                <a:solidFill>
                  <a:srgbClr val="FF8C00"/>
                </a:solidFill>
              </a:rPr>
              <a:t> </a:t>
            </a:r>
            <a:r>
              <a:rPr lang="en-US" dirty="0" err="1" smtClean="0">
                <a:solidFill>
                  <a:srgbClr val="FF8C00"/>
                </a:solidFill>
              </a:rPr>
              <a:t>si</a:t>
            </a:r>
            <a:r>
              <a:rPr lang="en-US" dirty="0" smtClean="0">
                <a:solidFill>
                  <a:srgbClr val="FF8C00"/>
                </a:solidFill>
              </a:rPr>
              <a:t>, </a:t>
            </a:r>
            <a:r>
              <a:rPr lang="en-US" dirty="0" err="1" smtClean="0">
                <a:solidFill>
                  <a:srgbClr val="FF8C00"/>
                </a:solidFill>
              </a:rPr>
              <a:t>il</a:t>
            </a:r>
            <a:r>
              <a:rPr lang="en-US" dirty="0" smtClean="0">
                <a:solidFill>
                  <a:srgbClr val="FF8C00"/>
                </a:solidFill>
              </a:rPr>
              <a:t> </a:t>
            </a:r>
            <a:r>
              <a:rPr lang="en-US" dirty="0" err="1" smtClean="0">
                <a:solidFill>
                  <a:srgbClr val="FF8C00"/>
                </a:solidFill>
              </a:rPr>
              <a:t>est</a:t>
            </a:r>
            <a:r>
              <a:rPr lang="en-US" dirty="0" smtClean="0">
                <a:solidFill>
                  <a:srgbClr val="FF8C00"/>
                </a:solidFill>
              </a:rPr>
              <a:t> </a:t>
            </a:r>
            <a:r>
              <a:rPr lang="en-US" dirty="0" err="1" smtClean="0">
                <a:solidFill>
                  <a:srgbClr val="FF8C00"/>
                </a:solidFill>
              </a:rPr>
              <a:t>linéairement</a:t>
            </a:r>
            <a:r>
              <a:rPr lang="en-US" dirty="0" smtClean="0">
                <a:solidFill>
                  <a:srgbClr val="FF8C00"/>
                </a:solidFill>
              </a:rPr>
              <a:t> separable.</a:t>
            </a:r>
          </a:p>
          <a:p>
            <a:endParaRPr lang="en-US" dirty="0" smtClean="0">
              <a:solidFill>
                <a:srgbClr val="FF8C00"/>
              </a:solidFill>
            </a:endParaRPr>
          </a:p>
          <a:p>
            <a:r>
              <a:rPr lang="en-US" dirty="0" smtClean="0"/>
              <a:t>C-à-d </a:t>
            </a:r>
            <a:r>
              <a:rPr lang="en-US" dirty="0" err="1" smtClean="0"/>
              <a:t>losque</a:t>
            </a:r>
            <a:r>
              <a:rPr lang="en-US" dirty="0" smtClean="0"/>
              <a:t> les </a:t>
            </a:r>
            <a:r>
              <a:rPr lang="en-US" dirty="0" err="1" smtClean="0"/>
              <a:t>données</a:t>
            </a:r>
            <a:r>
              <a:rPr lang="en-US" dirty="0" smtClean="0"/>
              <a:t> de </a:t>
            </a:r>
            <a:r>
              <a:rPr lang="en-US" dirty="0" err="1" smtClean="0"/>
              <a:t>l’échantillon</a:t>
            </a:r>
            <a:r>
              <a:rPr lang="en-US" dirty="0" smtClean="0"/>
              <a:t> se </a:t>
            </a:r>
            <a:r>
              <a:rPr lang="en-US" dirty="0" err="1" smtClean="0"/>
              <a:t>trouvant</a:t>
            </a:r>
            <a:r>
              <a:rPr lang="en-US" dirty="0" smtClean="0"/>
              <a:t> en N dimensions </a:t>
            </a:r>
            <a:r>
              <a:rPr lang="en-US" dirty="0" err="1" smtClean="0"/>
              <a:t>peuvent</a:t>
            </a:r>
            <a:r>
              <a:rPr lang="en-US" dirty="0" smtClean="0"/>
              <a:t> </a:t>
            </a:r>
            <a:r>
              <a:rPr lang="en-US" dirty="0" err="1" smtClean="0"/>
              <a:t>etre</a:t>
            </a:r>
            <a:r>
              <a:rPr lang="en-US" dirty="0" smtClean="0"/>
              <a:t> </a:t>
            </a:r>
            <a:r>
              <a:rPr lang="en-US" dirty="0" err="1" smtClean="0"/>
              <a:t>séparées</a:t>
            </a:r>
            <a:r>
              <a:rPr lang="en-US" dirty="0" smtClean="0"/>
              <a:t> par un hyper-plan en N-1 dimension.</a:t>
            </a:r>
            <a:endParaRPr lang="fr-FR" dirty="0"/>
          </a:p>
        </p:txBody>
      </p:sp>
      <p:pic>
        <p:nvPicPr>
          <p:cNvPr id="5" name="Espace réservé du contenu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4576763" y="778476"/>
            <a:ext cx="4343400" cy="35958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846675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Perceptron limit</a:t>
            </a:r>
            <a:endParaRPr lang="en-US" dirty="0"/>
          </a:p>
        </p:txBody>
      </p:sp>
      <p:sp>
        <p:nvSpPr>
          <p:cNvPr id="8" name="Espace réservé du contenu 7"/>
          <p:cNvSpPr>
            <a:spLocks noGrp="1"/>
          </p:cNvSpPr>
          <p:nvPr>
            <p:ph idx="1"/>
          </p:nvPr>
        </p:nvSpPr>
        <p:spPr/>
        <p:txBody>
          <a:bodyPr>
            <a:normAutofit lnSpcReduction="10000"/>
          </a:bodyPr>
          <a:lstStyle/>
          <a:p>
            <a:r>
              <a:rPr lang="fr-FR" dirty="0" smtClean="0">
                <a:solidFill>
                  <a:srgbClr val="FF8C00"/>
                </a:solidFill>
              </a:rPr>
              <a:t>Un perceptron ne peut </a:t>
            </a:r>
            <a:r>
              <a:rPr lang="fr-FR" dirty="0" err="1" smtClean="0">
                <a:solidFill>
                  <a:srgbClr val="FF8C00"/>
                </a:solidFill>
              </a:rPr>
              <a:t>modeliser</a:t>
            </a:r>
            <a:r>
              <a:rPr lang="fr-FR" dirty="0" smtClean="0">
                <a:solidFill>
                  <a:srgbClr val="FF8C00"/>
                </a:solidFill>
              </a:rPr>
              <a:t> que les </a:t>
            </a:r>
            <a:r>
              <a:rPr lang="fr-FR" dirty="0" err="1" smtClean="0">
                <a:solidFill>
                  <a:srgbClr val="FF8C00"/>
                </a:solidFill>
              </a:rPr>
              <a:t>donn</a:t>
            </a:r>
            <a:r>
              <a:rPr lang="en-US" dirty="0" err="1" smtClean="0">
                <a:solidFill>
                  <a:srgbClr val="FF8C00"/>
                </a:solidFill>
              </a:rPr>
              <a:t>ées</a:t>
            </a:r>
            <a:r>
              <a:rPr lang="en-US" dirty="0" smtClean="0">
                <a:solidFill>
                  <a:srgbClr val="FF8C00"/>
                </a:solidFill>
              </a:rPr>
              <a:t> qui </a:t>
            </a:r>
            <a:r>
              <a:rPr lang="en-US" dirty="0" err="1" smtClean="0">
                <a:solidFill>
                  <a:srgbClr val="FF8C00"/>
                </a:solidFill>
              </a:rPr>
              <a:t>sont</a:t>
            </a:r>
            <a:r>
              <a:rPr lang="en-US" dirty="0" smtClean="0">
                <a:solidFill>
                  <a:srgbClr val="FF8C00"/>
                </a:solidFill>
              </a:rPr>
              <a:t> </a:t>
            </a:r>
            <a:r>
              <a:rPr lang="en-US" dirty="0" err="1" smtClean="0">
                <a:solidFill>
                  <a:srgbClr val="FF8C00"/>
                </a:solidFill>
              </a:rPr>
              <a:t>linéairement</a:t>
            </a:r>
            <a:r>
              <a:rPr lang="en-US" dirty="0" smtClean="0">
                <a:solidFill>
                  <a:srgbClr val="FF8C00"/>
                </a:solidFill>
              </a:rPr>
              <a:t> separable.</a:t>
            </a:r>
          </a:p>
          <a:p>
            <a:r>
              <a:rPr lang="en-US" dirty="0" smtClean="0"/>
              <a:t>C-à-d </a:t>
            </a:r>
            <a:r>
              <a:rPr lang="en-US" dirty="0" err="1" smtClean="0"/>
              <a:t>losque</a:t>
            </a:r>
            <a:r>
              <a:rPr lang="en-US" dirty="0" smtClean="0"/>
              <a:t> les </a:t>
            </a:r>
            <a:r>
              <a:rPr lang="en-US" dirty="0" err="1" smtClean="0"/>
              <a:t>données</a:t>
            </a:r>
            <a:r>
              <a:rPr lang="en-US" dirty="0" smtClean="0"/>
              <a:t> se </a:t>
            </a:r>
            <a:r>
              <a:rPr lang="en-US" dirty="0" err="1" smtClean="0"/>
              <a:t>trouvant</a:t>
            </a:r>
            <a:r>
              <a:rPr lang="en-US" dirty="0" smtClean="0"/>
              <a:t> en N dimensions </a:t>
            </a:r>
            <a:r>
              <a:rPr lang="en-US" dirty="0" err="1" smtClean="0"/>
              <a:t>peuvent</a:t>
            </a:r>
            <a:r>
              <a:rPr lang="en-US" dirty="0" smtClean="0"/>
              <a:t> </a:t>
            </a:r>
            <a:r>
              <a:rPr lang="en-US" dirty="0" err="1" smtClean="0"/>
              <a:t>etre</a:t>
            </a:r>
            <a:r>
              <a:rPr lang="en-US" dirty="0" smtClean="0"/>
              <a:t> </a:t>
            </a:r>
            <a:r>
              <a:rPr lang="en-US" dirty="0" err="1" smtClean="0"/>
              <a:t>séparées</a:t>
            </a:r>
            <a:r>
              <a:rPr lang="en-US" dirty="0" smtClean="0"/>
              <a:t> par un hyper-plan en N-1 dimension.</a:t>
            </a:r>
            <a:endParaRPr lang="fr-FR" dirty="0"/>
          </a:p>
        </p:txBody>
      </p:sp>
      <p:pic>
        <p:nvPicPr>
          <p:cNvPr id="5" name="Espace réservé du contenu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4516395" y="827903"/>
            <a:ext cx="4403768" cy="30796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0955507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Perceptron limit</a:t>
            </a:r>
            <a:endParaRPr lang="en-US" dirty="0"/>
          </a:p>
        </p:txBody>
      </p:sp>
      <p:sp>
        <p:nvSpPr>
          <p:cNvPr id="8" name="Espace réservé du contenu 7"/>
          <p:cNvSpPr>
            <a:spLocks noGrp="1"/>
          </p:cNvSpPr>
          <p:nvPr>
            <p:ph idx="1"/>
          </p:nvPr>
        </p:nvSpPr>
        <p:spPr/>
        <p:txBody>
          <a:bodyPr>
            <a:normAutofit/>
          </a:bodyPr>
          <a:lstStyle/>
          <a:p>
            <a:r>
              <a:rPr lang="en-US" dirty="0" smtClean="0">
                <a:solidFill>
                  <a:srgbClr val="FF8C00"/>
                </a:solidFill>
              </a:rPr>
              <a:t>La </a:t>
            </a:r>
            <a:r>
              <a:rPr lang="en-US" dirty="0" err="1" smtClean="0">
                <a:solidFill>
                  <a:srgbClr val="FF8C00"/>
                </a:solidFill>
              </a:rPr>
              <a:t>fonction</a:t>
            </a:r>
            <a:r>
              <a:rPr lang="en-US" dirty="0" smtClean="0">
                <a:solidFill>
                  <a:srgbClr val="FF8C00"/>
                </a:solidFill>
              </a:rPr>
              <a:t> XOR </a:t>
            </a:r>
            <a:r>
              <a:rPr lang="en-US" dirty="0" smtClean="0"/>
              <a:t>ne </a:t>
            </a:r>
            <a:r>
              <a:rPr lang="en-US" dirty="0" err="1" smtClean="0"/>
              <a:t>peut</a:t>
            </a:r>
            <a:r>
              <a:rPr lang="en-US" dirty="0" smtClean="0"/>
              <a:t> </a:t>
            </a:r>
            <a:r>
              <a:rPr lang="en-US" dirty="0" err="1" smtClean="0"/>
              <a:t>etre</a:t>
            </a:r>
            <a:r>
              <a:rPr lang="en-US" dirty="0" smtClean="0"/>
              <a:t> </a:t>
            </a:r>
            <a:r>
              <a:rPr lang="en-US" dirty="0" err="1" smtClean="0"/>
              <a:t>modeliser</a:t>
            </a:r>
            <a:r>
              <a:rPr lang="en-US" dirty="0" smtClean="0"/>
              <a:t> par le perceptron car les </a:t>
            </a:r>
            <a:r>
              <a:rPr lang="en-US" dirty="0" err="1" smtClean="0"/>
              <a:t>données</a:t>
            </a:r>
            <a:r>
              <a:rPr lang="en-US" dirty="0" smtClean="0"/>
              <a:t> (points </a:t>
            </a:r>
            <a:r>
              <a:rPr lang="en-US" dirty="0" err="1" smtClean="0"/>
              <a:t>dans</a:t>
            </a:r>
            <a:r>
              <a:rPr lang="en-US" dirty="0" smtClean="0"/>
              <a:t> un plan) de </a:t>
            </a:r>
            <a:r>
              <a:rPr lang="en-US" dirty="0" err="1" smtClean="0"/>
              <a:t>cette</a:t>
            </a:r>
            <a:r>
              <a:rPr lang="en-US" dirty="0" smtClean="0"/>
              <a:t> </a:t>
            </a:r>
            <a:r>
              <a:rPr lang="en-US" dirty="0" err="1" smtClean="0"/>
              <a:t>fonction</a:t>
            </a:r>
            <a:r>
              <a:rPr lang="en-US" dirty="0" smtClean="0"/>
              <a:t> ne </a:t>
            </a:r>
            <a:r>
              <a:rPr lang="en-US" dirty="0" err="1" smtClean="0"/>
              <a:t>sont</a:t>
            </a:r>
            <a:r>
              <a:rPr lang="en-US" dirty="0" smtClean="0"/>
              <a:t> pas </a:t>
            </a:r>
            <a:r>
              <a:rPr lang="en-US" dirty="0" err="1" smtClean="0"/>
              <a:t>linéairement</a:t>
            </a:r>
            <a:r>
              <a:rPr lang="en-US" dirty="0" smtClean="0"/>
              <a:t> </a:t>
            </a:r>
            <a:r>
              <a:rPr lang="en-US" dirty="0" err="1" smtClean="0"/>
              <a:t>séparables</a:t>
            </a:r>
            <a:r>
              <a:rPr lang="en-US" dirty="0" smtClean="0"/>
              <a:t>. </a:t>
            </a:r>
            <a:endParaRPr lang="fr-FR" dirty="0"/>
          </a:p>
        </p:txBody>
      </p:sp>
      <p:pic>
        <p:nvPicPr>
          <p:cNvPr id="3" name="Espace réservé du contenu 2"/>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4726459" y="722870"/>
            <a:ext cx="4417541" cy="3757055"/>
          </a:xfrm>
        </p:spPr>
      </p:pic>
    </p:spTree>
    <p:extLst>
      <p:ext uri="{BB962C8B-B14F-4D97-AF65-F5344CB8AC3E}">
        <p14:creationId xmlns:p14="http://schemas.microsoft.com/office/powerpoint/2010/main" val="22977062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9246"/>
            <a:ext cx="6858000" cy="1790700"/>
          </a:xfrm>
        </p:spPr>
        <p:txBody>
          <a:bodyPr>
            <a:normAutofit/>
          </a:bodyPr>
          <a:lstStyle/>
          <a:p>
            <a:r>
              <a:rPr lang="en-US" sz="6000" dirty="0" smtClean="0">
                <a:solidFill>
                  <a:schemeClr val="bg1"/>
                </a:solidFill>
              </a:rPr>
              <a:t>Neural Network</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smtClean="0">
                <a:solidFill>
                  <a:schemeClr val="bg1"/>
                </a:solidFill>
              </a:rPr>
              <a:t>Multi Layers Perceptron</a:t>
            </a:r>
          </a:p>
          <a:p>
            <a:r>
              <a:rPr lang="en-US" sz="2800" dirty="0" smtClean="0">
                <a:solidFill>
                  <a:schemeClr val="bg1"/>
                </a:solidFill>
              </a:rPr>
              <a:t>(MLP) or (PMC)</a:t>
            </a:r>
            <a:endParaRPr lang="en-US" sz="2800" dirty="0">
              <a:solidFill>
                <a:schemeClr val="bg1"/>
              </a:solidFill>
            </a:endParaRPr>
          </a:p>
        </p:txBody>
      </p:sp>
    </p:spTree>
    <p:extLst>
      <p:ext uri="{BB962C8B-B14F-4D97-AF65-F5344CB8AC3E}">
        <p14:creationId xmlns:p14="http://schemas.microsoft.com/office/powerpoint/2010/main" val="198985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ircle(in)">
                                      <p:cBhvr>
                                        <p:cTn id="12"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Multi Layers Perceptron</a:t>
            </a:r>
            <a:endParaRPr lang="en-US" dirty="0"/>
          </a:p>
        </p:txBody>
      </p:sp>
      <p:sp>
        <p:nvSpPr>
          <p:cNvPr id="8" name="Espace réservé du contenu 7"/>
          <p:cNvSpPr>
            <a:spLocks noGrp="1"/>
          </p:cNvSpPr>
          <p:nvPr>
            <p:ph idx="1"/>
          </p:nvPr>
        </p:nvSpPr>
        <p:spPr/>
        <p:txBody>
          <a:bodyPr>
            <a:normAutofit/>
          </a:bodyPr>
          <a:lstStyle/>
          <a:p>
            <a:r>
              <a:rPr lang="fr-FR" dirty="0" err="1" smtClean="0">
                <a:solidFill>
                  <a:srgbClr val="FF8C00"/>
                </a:solidFill>
              </a:rPr>
              <a:t>History</a:t>
            </a:r>
            <a:r>
              <a:rPr lang="fr-FR" dirty="0" smtClean="0">
                <a:solidFill>
                  <a:srgbClr val="FF8C00"/>
                </a:solidFill>
              </a:rPr>
              <a:t> : 1986</a:t>
            </a:r>
          </a:p>
          <a:p>
            <a:r>
              <a:rPr lang="fr-FR" dirty="0" smtClean="0">
                <a:solidFill>
                  <a:srgbClr val="00B050"/>
                </a:solidFill>
              </a:rPr>
              <a:t>David </a:t>
            </a:r>
            <a:r>
              <a:rPr lang="fr-FR" dirty="0" err="1" smtClean="0">
                <a:solidFill>
                  <a:srgbClr val="00B050"/>
                </a:solidFill>
              </a:rPr>
              <a:t>Rumelhart</a:t>
            </a:r>
            <a:endParaRPr lang="fr-FR" dirty="0">
              <a:solidFill>
                <a:srgbClr val="00B050"/>
              </a:solidFill>
            </a:endParaRPr>
          </a:p>
          <a:p>
            <a:r>
              <a:rPr lang="fr-FR" dirty="0" smtClean="0">
                <a:solidFill>
                  <a:srgbClr val="00B050"/>
                </a:solidFill>
              </a:rPr>
              <a:t>Yann </a:t>
            </a:r>
            <a:r>
              <a:rPr lang="fr-FR" dirty="0" err="1" smtClean="0">
                <a:solidFill>
                  <a:srgbClr val="00B050"/>
                </a:solidFill>
              </a:rPr>
              <a:t>Lecun</a:t>
            </a:r>
            <a:endParaRPr lang="fr-FR" dirty="0" smtClean="0">
              <a:solidFill>
                <a:srgbClr val="00B050"/>
              </a:solidFill>
            </a:endParaRPr>
          </a:p>
          <a:p>
            <a:pPr marL="0" indent="0">
              <a:buNone/>
            </a:pPr>
            <a:r>
              <a:rPr lang="fr-FR" dirty="0" smtClean="0">
                <a:solidFill>
                  <a:srgbClr val="00B050"/>
                </a:solidFill>
              </a:rPr>
              <a:t>(</a:t>
            </a:r>
            <a:r>
              <a:rPr lang="fr-FR" dirty="0" err="1" smtClean="0">
                <a:solidFill>
                  <a:srgbClr val="00B050"/>
                </a:solidFill>
              </a:rPr>
              <a:t>coll</a:t>
            </a:r>
            <a:r>
              <a:rPr lang="en-US" dirty="0" err="1">
                <a:solidFill>
                  <a:srgbClr val="00B050"/>
                </a:solidFill>
              </a:rPr>
              <a:t>è</a:t>
            </a:r>
            <a:r>
              <a:rPr lang="en-US" dirty="0" err="1" smtClean="0">
                <a:solidFill>
                  <a:srgbClr val="00B050"/>
                </a:solidFill>
              </a:rPr>
              <a:t>ge</a:t>
            </a:r>
            <a:r>
              <a:rPr lang="en-US" dirty="0" smtClean="0">
                <a:solidFill>
                  <a:srgbClr val="00B050"/>
                </a:solidFill>
              </a:rPr>
              <a:t> de </a:t>
            </a:r>
            <a:r>
              <a:rPr lang="en-US" dirty="0" err="1" smtClean="0">
                <a:solidFill>
                  <a:srgbClr val="00B050"/>
                </a:solidFill>
              </a:rPr>
              <a:t>france</a:t>
            </a:r>
            <a:r>
              <a:rPr lang="en-US" dirty="0" smtClean="0">
                <a:solidFill>
                  <a:srgbClr val="00B050"/>
                </a:solidFill>
              </a:rPr>
              <a:t>)</a:t>
            </a:r>
            <a:endParaRPr lang="fr-FR" dirty="0">
              <a:solidFill>
                <a:srgbClr val="00B050"/>
              </a:solidFill>
            </a:endParaRPr>
          </a:p>
        </p:txBody>
      </p:sp>
      <p:sp>
        <p:nvSpPr>
          <p:cNvPr id="2" name="Espace réservé du contenu 1"/>
          <p:cNvSpPr>
            <a:spLocks noGrp="1"/>
          </p:cNvSpPr>
          <p:nvPr>
            <p:ph idx="10"/>
          </p:nvPr>
        </p:nvSpPr>
        <p:spPr/>
        <p:txBody>
          <a:bodyPr/>
          <a:lstStyle/>
          <a:p>
            <a:r>
              <a:rPr lang="en-US" dirty="0" smtClean="0"/>
              <a:t>Image </a:t>
            </a:r>
            <a:endParaRPr lang="en-US"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419" y="766119"/>
            <a:ext cx="2789162" cy="373365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889" y="827903"/>
            <a:ext cx="2944251" cy="36718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1097363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What’s Learning Model</a:t>
            </a:r>
            <a:endParaRPr lang="en-US" dirty="0"/>
          </a:p>
        </p:txBody>
      </p:sp>
      <p:sp>
        <p:nvSpPr>
          <p:cNvPr id="2" name="Espace réservé du contenu 1"/>
          <p:cNvSpPr>
            <a:spLocks noGrp="1"/>
          </p:cNvSpPr>
          <p:nvPr>
            <p:ph idx="1"/>
          </p:nvPr>
        </p:nvSpPr>
        <p:spPr/>
        <p:txBody>
          <a:bodyPr>
            <a:normAutofit/>
          </a:bodyPr>
          <a:lstStyle/>
          <a:p>
            <a:r>
              <a:rPr lang="en-US" dirty="0"/>
              <a:t>Un </a:t>
            </a:r>
            <a:r>
              <a:rPr lang="en-US" dirty="0" err="1"/>
              <a:t>modèle</a:t>
            </a:r>
            <a:r>
              <a:rPr lang="en-US" dirty="0"/>
              <a:t> </a:t>
            </a:r>
            <a:r>
              <a:rPr lang="en-US" dirty="0" err="1"/>
              <a:t>d’apprentissage</a:t>
            </a:r>
            <a:r>
              <a:rPr lang="en-US" dirty="0"/>
              <a:t> </a:t>
            </a:r>
            <a:r>
              <a:rPr lang="en-US" dirty="0" err="1"/>
              <a:t>est</a:t>
            </a:r>
            <a:r>
              <a:rPr lang="en-US" dirty="0"/>
              <a:t> </a:t>
            </a:r>
            <a:r>
              <a:rPr lang="en-US" dirty="0" err="1"/>
              <a:t>soit</a:t>
            </a:r>
            <a:r>
              <a:rPr lang="en-US" dirty="0"/>
              <a:t> </a:t>
            </a:r>
            <a:r>
              <a:rPr lang="en-US" dirty="0" err="1"/>
              <a:t>une</a:t>
            </a:r>
            <a:r>
              <a:rPr lang="en-US" dirty="0"/>
              <a:t> </a:t>
            </a:r>
            <a:r>
              <a:rPr lang="en-US" dirty="0" err="1"/>
              <a:t>fonction</a:t>
            </a:r>
            <a:r>
              <a:rPr lang="en-US" dirty="0"/>
              <a:t> </a:t>
            </a:r>
            <a:r>
              <a:rPr lang="en-US" dirty="0" err="1"/>
              <a:t>mathématique</a:t>
            </a:r>
            <a:r>
              <a:rPr lang="en-US" dirty="0"/>
              <a:t> (</a:t>
            </a:r>
            <a:r>
              <a:rPr lang="en-US" dirty="0" err="1"/>
              <a:t>ou</a:t>
            </a:r>
            <a:r>
              <a:rPr lang="en-US" dirty="0"/>
              <a:t> </a:t>
            </a:r>
            <a:r>
              <a:rPr lang="en-US" dirty="0" err="1"/>
              <a:t>logique</a:t>
            </a:r>
            <a:r>
              <a:rPr lang="en-US" dirty="0"/>
              <a:t>) simple </a:t>
            </a:r>
            <a:r>
              <a:rPr lang="en-US" dirty="0" err="1"/>
              <a:t>ou</a:t>
            </a:r>
            <a:r>
              <a:rPr lang="en-US" dirty="0"/>
              <a:t> </a:t>
            </a:r>
            <a:r>
              <a:rPr lang="en-US" dirty="0" err="1"/>
              <a:t>composée</a:t>
            </a:r>
            <a:r>
              <a:rPr lang="en-US" dirty="0"/>
              <a:t>, </a:t>
            </a:r>
            <a:r>
              <a:rPr lang="en-US" dirty="0" err="1"/>
              <a:t>soit</a:t>
            </a:r>
            <a:r>
              <a:rPr lang="en-US" dirty="0"/>
              <a:t> </a:t>
            </a:r>
            <a:r>
              <a:rPr lang="en-US" dirty="0" err="1"/>
              <a:t>une</a:t>
            </a:r>
            <a:r>
              <a:rPr lang="en-US" dirty="0"/>
              <a:t> </a:t>
            </a:r>
            <a:r>
              <a:rPr lang="en-US" dirty="0" err="1"/>
              <a:t>logique</a:t>
            </a:r>
            <a:r>
              <a:rPr lang="en-US" dirty="0"/>
              <a:t>(schema) à </a:t>
            </a:r>
            <a:r>
              <a:rPr lang="en-US" dirty="0" err="1"/>
              <a:t>suivre</a:t>
            </a:r>
            <a:r>
              <a:rPr lang="en-US" dirty="0"/>
              <a:t> pour </a:t>
            </a:r>
            <a:r>
              <a:rPr lang="en-US" dirty="0" err="1"/>
              <a:t>réaliser</a:t>
            </a:r>
            <a:r>
              <a:rPr lang="en-US" dirty="0"/>
              <a:t> </a:t>
            </a:r>
            <a:r>
              <a:rPr lang="en-US" dirty="0" err="1"/>
              <a:t>une</a:t>
            </a:r>
            <a:r>
              <a:rPr lang="en-US" dirty="0"/>
              <a:t> </a:t>
            </a:r>
            <a:r>
              <a:rPr lang="en-US" dirty="0" err="1"/>
              <a:t>tache</a:t>
            </a:r>
            <a:r>
              <a:rPr lang="en-US" dirty="0"/>
              <a:t>.</a:t>
            </a:r>
          </a:p>
          <a:p>
            <a:r>
              <a:rPr lang="en-US" dirty="0" err="1"/>
              <a:t>C’est</a:t>
            </a:r>
            <a:r>
              <a:rPr lang="en-US" dirty="0"/>
              <a:t> à la machine de </a:t>
            </a:r>
            <a:r>
              <a:rPr lang="en-US" dirty="0" err="1"/>
              <a:t>trouver</a:t>
            </a:r>
            <a:r>
              <a:rPr lang="en-US" dirty="0"/>
              <a:t> </a:t>
            </a:r>
            <a:r>
              <a:rPr lang="en-US" dirty="0" err="1"/>
              <a:t>ce</a:t>
            </a:r>
            <a:r>
              <a:rPr lang="en-US" dirty="0"/>
              <a:t> </a:t>
            </a:r>
            <a:r>
              <a:rPr lang="en-US" dirty="0" err="1"/>
              <a:t>modèle</a:t>
            </a:r>
            <a:r>
              <a:rPr lang="en-US" dirty="0"/>
              <a:t> </a:t>
            </a:r>
            <a:r>
              <a:rPr lang="en-US" dirty="0" err="1"/>
              <a:t>d’apprentissage</a:t>
            </a:r>
            <a:r>
              <a:rPr lang="en-US" dirty="0"/>
              <a:t> (</a:t>
            </a:r>
            <a:r>
              <a:rPr lang="en-US" dirty="0" err="1"/>
              <a:t>fonction</a:t>
            </a:r>
            <a:r>
              <a:rPr lang="en-US" dirty="0"/>
              <a:t> </a:t>
            </a:r>
            <a:r>
              <a:rPr lang="en-US" dirty="0" err="1"/>
              <a:t>ou</a:t>
            </a:r>
            <a:r>
              <a:rPr lang="en-US" dirty="0"/>
              <a:t> </a:t>
            </a:r>
            <a:r>
              <a:rPr lang="en-US" dirty="0" err="1"/>
              <a:t>logique</a:t>
            </a:r>
            <a:r>
              <a:rPr lang="en-US" dirty="0"/>
              <a:t> à </a:t>
            </a:r>
            <a:r>
              <a:rPr lang="en-US" dirty="0" err="1"/>
              <a:t>suivre</a:t>
            </a:r>
            <a:r>
              <a:rPr lang="en-US" dirty="0"/>
              <a:t>) </a:t>
            </a:r>
            <a:r>
              <a:rPr lang="en-US" dirty="0" err="1"/>
              <a:t>partant</a:t>
            </a:r>
            <a:r>
              <a:rPr lang="en-US" dirty="0"/>
              <a:t> de </a:t>
            </a:r>
            <a:r>
              <a:rPr lang="en-US" dirty="0" err="1"/>
              <a:t>données</a:t>
            </a:r>
            <a:r>
              <a:rPr lang="en-US" dirty="0"/>
              <a:t> qui </a:t>
            </a:r>
            <a:r>
              <a:rPr lang="en-US" dirty="0" err="1"/>
              <a:t>lui</a:t>
            </a:r>
            <a:r>
              <a:rPr lang="en-US" dirty="0"/>
              <a:t> </a:t>
            </a:r>
            <a:r>
              <a:rPr lang="en-US" dirty="0" err="1"/>
              <a:t>sont</a:t>
            </a:r>
            <a:r>
              <a:rPr lang="en-US" dirty="0"/>
              <a:t> </a:t>
            </a:r>
            <a:r>
              <a:rPr lang="en-US" dirty="0" err="1"/>
              <a:t>fournies</a:t>
            </a:r>
            <a:r>
              <a:rPr lang="en-US" dirty="0"/>
              <a:t> (</a:t>
            </a:r>
            <a:r>
              <a:rPr lang="en-US" dirty="0" smtClean="0"/>
              <a:t>supervised </a:t>
            </a:r>
            <a:r>
              <a:rPr lang="en-US" dirty="0"/>
              <a:t>&amp; unsupervised) </a:t>
            </a:r>
            <a:r>
              <a:rPr lang="en-US" dirty="0" err="1"/>
              <a:t>ou</a:t>
            </a:r>
            <a:r>
              <a:rPr lang="en-US" dirty="0"/>
              <a:t> </a:t>
            </a:r>
            <a:r>
              <a:rPr lang="en-US" dirty="0" err="1"/>
              <a:t>celles</a:t>
            </a:r>
            <a:r>
              <a:rPr lang="en-US" dirty="0"/>
              <a:t> </a:t>
            </a:r>
            <a:r>
              <a:rPr lang="en-US" dirty="0" err="1"/>
              <a:t>qu’elle</a:t>
            </a:r>
            <a:r>
              <a:rPr lang="en-US" dirty="0"/>
              <a:t> </a:t>
            </a:r>
            <a:r>
              <a:rPr lang="en-US" dirty="0" err="1"/>
              <a:t>récupère</a:t>
            </a:r>
            <a:r>
              <a:rPr lang="en-US" dirty="0"/>
              <a:t> </a:t>
            </a:r>
            <a:r>
              <a:rPr lang="en-US" dirty="0" err="1"/>
              <a:t>dans</a:t>
            </a:r>
            <a:r>
              <a:rPr lang="en-US" dirty="0"/>
              <a:t> un </a:t>
            </a:r>
            <a:r>
              <a:rPr lang="en-US" dirty="0" err="1"/>
              <a:t>environnement</a:t>
            </a:r>
            <a:r>
              <a:rPr lang="en-US" dirty="0"/>
              <a:t> </a:t>
            </a:r>
            <a:r>
              <a:rPr lang="en-US" dirty="0" err="1"/>
              <a:t>donné</a:t>
            </a:r>
            <a:r>
              <a:rPr lang="en-US" dirty="0"/>
              <a:t> (Reinforcing</a:t>
            </a:r>
            <a:r>
              <a:rPr lang="en-US" dirty="0" smtClean="0"/>
              <a:t>).</a:t>
            </a:r>
          </a:p>
          <a:p>
            <a:pPr marL="0" indent="0" algn="ctr">
              <a:buNone/>
            </a:pPr>
            <a:r>
              <a:rPr lang="en-US" dirty="0" err="1" smtClean="0">
                <a:solidFill>
                  <a:srgbClr val="FF0000"/>
                </a:solidFill>
              </a:rPr>
              <a:t>Cfr</a:t>
            </a:r>
            <a:r>
              <a:rPr lang="en-US" dirty="0" smtClean="0">
                <a:solidFill>
                  <a:srgbClr val="FF0000"/>
                </a:solidFill>
              </a:rPr>
              <a:t> Linear Algebra For AI [</a:t>
            </a:r>
            <a:r>
              <a:rPr lang="en-US" dirty="0">
                <a:solidFill>
                  <a:srgbClr val="FF0000"/>
                </a:solidFill>
              </a:rPr>
              <a:t>P</a:t>
            </a:r>
            <a:r>
              <a:rPr lang="en-US" dirty="0" smtClean="0">
                <a:solidFill>
                  <a:srgbClr val="FF0000"/>
                </a:solidFill>
              </a:rPr>
              <a:t>2]</a:t>
            </a:r>
            <a:endParaRPr lang="en-US" dirty="0">
              <a:solidFill>
                <a:srgbClr val="FF0000"/>
              </a:solidFill>
            </a:endParaRPr>
          </a:p>
        </p:txBody>
      </p:sp>
    </p:spTree>
    <p:extLst>
      <p:ext uri="{BB962C8B-B14F-4D97-AF65-F5344CB8AC3E}">
        <p14:creationId xmlns:p14="http://schemas.microsoft.com/office/powerpoint/2010/main" val="42005075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Multi Layers Perceptron : Principe</a:t>
            </a:r>
            <a:endParaRPr lang="en-US" dirty="0"/>
          </a:p>
        </p:txBody>
      </p:sp>
      <p:sp>
        <p:nvSpPr>
          <p:cNvPr id="8" name="Espace réservé du contenu 7"/>
          <p:cNvSpPr>
            <a:spLocks noGrp="1"/>
          </p:cNvSpPr>
          <p:nvPr>
            <p:ph idx="1"/>
          </p:nvPr>
        </p:nvSpPr>
        <p:spPr/>
        <p:txBody>
          <a:bodyPr>
            <a:normAutofit fontScale="92500" lnSpcReduction="20000"/>
          </a:bodyPr>
          <a:lstStyle/>
          <a:p>
            <a:r>
              <a:rPr lang="fr-FR" dirty="0" smtClean="0">
                <a:solidFill>
                  <a:schemeClr val="tx2"/>
                </a:solidFill>
              </a:rPr>
              <a:t>On utilise plusieurs perceptrons en couche successives, les couches centrales </a:t>
            </a:r>
            <a:r>
              <a:rPr lang="en-US" dirty="0" err="1" smtClean="0">
                <a:solidFill>
                  <a:schemeClr val="tx2"/>
                </a:solidFill>
              </a:rPr>
              <a:t>étant</a:t>
            </a:r>
            <a:r>
              <a:rPr lang="en-US" dirty="0" smtClean="0">
                <a:solidFill>
                  <a:schemeClr val="tx2"/>
                </a:solidFill>
              </a:rPr>
              <a:t> </a:t>
            </a:r>
            <a:r>
              <a:rPr lang="en-US" dirty="0" err="1" smtClean="0">
                <a:solidFill>
                  <a:schemeClr val="tx2"/>
                </a:solidFill>
              </a:rPr>
              <a:t>dites</a:t>
            </a:r>
            <a:r>
              <a:rPr lang="en-US" dirty="0" smtClean="0">
                <a:solidFill>
                  <a:schemeClr val="tx2"/>
                </a:solidFill>
              </a:rPr>
              <a:t> caches.</a:t>
            </a:r>
          </a:p>
          <a:p>
            <a:r>
              <a:rPr lang="en-US" dirty="0" err="1" smtClean="0">
                <a:solidFill>
                  <a:schemeClr val="tx2"/>
                </a:solidFill>
              </a:rPr>
              <a:t>Chaque</a:t>
            </a:r>
            <a:r>
              <a:rPr lang="en-US" dirty="0" smtClean="0">
                <a:solidFill>
                  <a:schemeClr val="tx2"/>
                </a:solidFill>
              </a:rPr>
              <a:t> </a:t>
            </a:r>
            <a:r>
              <a:rPr lang="en-US" dirty="0" err="1" smtClean="0">
                <a:solidFill>
                  <a:schemeClr val="tx2"/>
                </a:solidFill>
              </a:rPr>
              <a:t>noeud</a:t>
            </a:r>
            <a:r>
              <a:rPr lang="en-US" dirty="0" smtClean="0">
                <a:solidFill>
                  <a:schemeClr val="tx2"/>
                </a:solidFill>
              </a:rPr>
              <a:t> de la </a:t>
            </a:r>
            <a:r>
              <a:rPr lang="en-US" dirty="0" err="1" smtClean="0">
                <a:solidFill>
                  <a:schemeClr val="tx2"/>
                </a:solidFill>
              </a:rPr>
              <a:t>couche</a:t>
            </a:r>
            <a:r>
              <a:rPr lang="en-US" dirty="0" smtClean="0">
                <a:solidFill>
                  <a:schemeClr val="tx2"/>
                </a:solidFill>
              </a:rPr>
              <a:t> A </a:t>
            </a:r>
            <a:r>
              <a:rPr lang="en-US" dirty="0" err="1" smtClean="0">
                <a:solidFill>
                  <a:schemeClr val="tx2"/>
                </a:solidFill>
              </a:rPr>
              <a:t>est</a:t>
            </a:r>
            <a:r>
              <a:rPr lang="en-US" dirty="0" smtClean="0">
                <a:solidFill>
                  <a:schemeClr val="tx2"/>
                </a:solidFill>
              </a:rPr>
              <a:t> </a:t>
            </a:r>
            <a:r>
              <a:rPr lang="en-US" dirty="0" err="1" smtClean="0">
                <a:solidFill>
                  <a:schemeClr val="tx2"/>
                </a:solidFill>
              </a:rPr>
              <a:t>connecté</a:t>
            </a:r>
            <a:r>
              <a:rPr lang="en-US" dirty="0" smtClean="0">
                <a:solidFill>
                  <a:schemeClr val="tx2"/>
                </a:solidFill>
              </a:rPr>
              <a:t> à </a:t>
            </a:r>
            <a:r>
              <a:rPr lang="en-US" dirty="0" err="1" smtClean="0">
                <a:solidFill>
                  <a:schemeClr val="tx2"/>
                </a:solidFill>
              </a:rPr>
              <a:t>tous</a:t>
            </a:r>
            <a:r>
              <a:rPr lang="en-US" dirty="0" smtClean="0">
                <a:solidFill>
                  <a:schemeClr val="tx2"/>
                </a:solidFill>
              </a:rPr>
              <a:t> les </a:t>
            </a:r>
            <a:r>
              <a:rPr lang="en-US" dirty="0" err="1" smtClean="0">
                <a:solidFill>
                  <a:schemeClr val="tx2"/>
                </a:solidFill>
              </a:rPr>
              <a:t>noeuds</a:t>
            </a:r>
            <a:r>
              <a:rPr lang="en-US" dirty="0" smtClean="0">
                <a:solidFill>
                  <a:schemeClr val="tx2"/>
                </a:solidFill>
              </a:rPr>
              <a:t> de la </a:t>
            </a:r>
            <a:r>
              <a:rPr lang="en-US" dirty="0" err="1" smtClean="0">
                <a:solidFill>
                  <a:schemeClr val="tx2"/>
                </a:solidFill>
              </a:rPr>
              <a:t>couche</a:t>
            </a:r>
            <a:r>
              <a:rPr lang="en-US" dirty="0" smtClean="0">
                <a:solidFill>
                  <a:schemeClr val="tx2"/>
                </a:solidFill>
              </a:rPr>
              <a:t> A+1 et </a:t>
            </a:r>
            <a:r>
              <a:rPr lang="en-US" dirty="0" err="1" smtClean="0">
                <a:solidFill>
                  <a:schemeClr val="tx2"/>
                </a:solidFill>
              </a:rPr>
              <a:t>l’information</a:t>
            </a:r>
            <a:r>
              <a:rPr lang="en-US" dirty="0" smtClean="0">
                <a:solidFill>
                  <a:schemeClr val="tx2"/>
                </a:solidFill>
              </a:rPr>
              <a:t> </a:t>
            </a:r>
            <a:r>
              <a:rPr lang="en-US" dirty="0" err="1" smtClean="0">
                <a:solidFill>
                  <a:schemeClr val="tx2"/>
                </a:solidFill>
              </a:rPr>
              <a:t>circule</a:t>
            </a:r>
            <a:r>
              <a:rPr lang="en-US" dirty="0" smtClean="0">
                <a:solidFill>
                  <a:schemeClr val="tx2"/>
                </a:solidFill>
              </a:rPr>
              <a:t> de la </a:t>
            </a:r>
            <a:r>
              <a:rPr lang="en-US" dirty="0" err="1" smtClean="0">
                <a:solidFill>
                  <a:schemeClr val="tx2"/>
                </a:solidFill>
              </a:rPr>
              <a:t>couche</a:t>
            </a:r>
            <a:r>
              <a:rPr lang="en-US" dirty="0" smtClean="0">
                <a:solidFill>
                  <a:schemeClr val="tx2"/>
                </a:solidFill>
              </a:rPr>
              <a:t> </a:t>
            </a:r>
            <a:r>
              <a:rPr lang="en-US" dirty="0" err="1" smtClean="0">
                <a:solidFill>
                  <a:schemeClr val="tx2"/>
                </a:solidFill>
              </a:rPr>
              <a:t>inférieure</a:t>
            </a:r>
            <a:r>
              <a:rPr lang="en-US" dirty="0" smtClean="0">
                <a:solidFill>
                  <a:srgbClr val="00B050"/>
                </a:solidFill>
              </a:rPr>
              <a:t>[A]</a:t>
            </a:r>
            <a:r>
              <a:rPr lang="en-US" dirty="0" smtClean="0">
                <a:solidFill>
                  <a:schemeClr val="tx2"/>
                </a:solidFill>
              </a:rPr>
              <a:t> à la </a:t>
            </a:r>
            <a:r>
              <a:rPr lang="en-US" dirty="0" err="1" smtClean="0">
                <a:solidFill>
                  <a:schemeClr val="tx2"/>
                </a:solidFill>
              </a:rPr>
              <a:t>couche</a:t>
            </a:r>
            <a:r>
              <a:rPr lang="en-US" dirty="0" smtClean="0">
                <a:solidFill>
                  <a:schemeClr val="tx2"/>
                </a:solidFill>
              </a:rPr>
              <a:t> </a:t>
            </a:r>
            <a:r>
              <a:rPr lang="en-US" dirty="0" err="1" smtClean="0">
                <a:solidFill>
                  <a:schemeClr val="tx2"/>
                </a:solidFill>
              </a:rPr>
              <a:t>supérieure</a:t>
            </a:r>
            <a:r>
              <a:rPr lang="en-US" dirty="0" smtClean="0">
                <a:solidFill>
                  <a:srgbClr val="00B050"/>
                </a:solidFill>
              </a:rPr>
              <a:t>[A+1]</a:t>
            </a:r>
            <a:r>
              <a:rPr lang="en-US" dirty="0" smtClean="0">
                <a:solidFill>
                  <a:schemeClr val="tx2"/>
                </a:solidFill>
              </a:rPr>
              <a:t>. </a:t>
            </a:r>
            <a:r>
              <a:rPr lang="en-US" dirty="0" smtClean="0">
                <a:solidFill>
                  <a:srgbClr val="FF8C00"/>
                </a:solidFill>
              </a:rPr>
              <a:t>(</a:t>
            </a:r>
            <a:r>
              <a:rPr lang="en-US" dirty="0" err="1" smtClean="0">
                <a:solidFill>
                  <a:srgbClr val="FF8C00"/>
                </a:solidFill>
              </a:rPr>
              <a:t>FeedFoward</a:t>
            </a:r>
            <a:r>
              <a:rPr lang="en-US" dirty="0" smtClean="0">
                <a:solidFill>
                  <a:srgbClr val="FF8C00"/>
                </a:solidFill>
              </a:rPr>
              <a:t> Connection)</a:t>
            </a:r>
            <a:endParaRPr lang="fr-FR" dirty="0">
              <a:solidFill>
                <a:srgbClr val="FF8C00"/>
              </a:solidFill>
            </a:endParaRPr>
          </a:p>
        </p:txBody>
      </p:sp>
      <p:pic>
        <p:nvPicPr>
          <p:cNvPr id="4" name="Espace réservé du contenu 3"/>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4576763" y="661086"/>
            <a:ext cx="4493096" cy="3716039"/>
          </a:xfrm>
        </p:spPr>
      </p:pic>
    </p:spTree>
    <p:extLst>
      <p:ext uri="{BB962C8B-B14F-4D97-AF65-F5344CB8AC3E}">
        <p14:creationId xmlns:p14="http://schemas.microsoft.com/office/powerpoint/2010/main" val="34672756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Neural Network</a:t>
            </a:r>
            <a:endParaRPr lang="en-US" dirty="0"/>
          </a:p>
        </p:txBody>
      </p:sp>
      <p:sp>
        <p:nvSpPr>
          <p:cNvPr id="8" name="Espace réservé du contenu 7"/>
          <p:cNvSpPr>
            <a:spLocks noGrp="1"/>
          </p:cNvSpPr>
          <p:nvPr>
            <p:ph idx="1"/>
          </p:nvPr>
        </p:nvSpPr>
        <p:spPr/>
        <p:txBody>
          <a:bodyPr>
            <a:normAutofit fontScale="92500" lnSpcReduction="10000"/>
          </a:bodyPr>
          <a:lstStyle/>
          <a:p>
            <a:r>
              <a:rPr lang="fr-FR" dirty="0"/>
              <a:t>Un réseau de neurones est un système composé de plusieurs unités de calcul simples fonctionnant en parallèle, dont la fonction est déterminée par la structure du réseau, la solidité des connexions, et l'opération effectuée par les éléments ou </a:t>
            </a:r>
            <a:r>
              <a:rPr lang="fr-FR" dirty="0" smtClean="0"/>
              <a:t>nœuds</a:t>
            </a:r>
            <a:r>
              <a:rPr lang="fr-FR" dirty="0" smtClean="0">
                <a:solidFill>
                  <a:srgbClr val="FF8C00"/>
                </a:solidFill>
              </a:rPr>
              <a:t>.[DARPA </a:t>
            </a:r>
            <a:r>
              <a:rPr lang="fr-FR" dirty="0">
                <a:solidFill>
                  <a:srgbClr val="FF8C00"/>
                </a:solidFill>
              </a:rPr>
              <a:t>Neural Network </a:t>
            </a:r>
            <a:r>
              <a:rPr lang="fr-FR" dirty="0" err="1">
                <a:solidFill>
                  <a:srgbClr val="FF8C00"/>
                </a:solidFill>
              </a:rPr>
              <a:t>Study</a:t>
            </a:r>
            <a:r>
              <a:rPr lang="fr-FR" dirty="0">
                <a:solidFill>
                  <a:srgbClr val="FF8C00"/>
                </a:solidFill>
              </a:rPr>
              <a:t> Group </a:t>
            </a:r>
            <a:r>
              <a:rPr lang="fr-FR" dirty="0" smtClean="0">
                <a:solidFill>
                  <a:srgbClr val="FF8C00"/>
                </a:solidFill>
              </a:rPr>
              <a:t>:1988]</a:t>
            </a:r>
            <a:endParaRPr lang="fr-FR" dirty="0">
              <a:solidFill>
                <a:srgbClr val="FF8C00"/>
              </a:solidFill>
            </a:endParaRPr>
          </a:p>
        </p:txBody>
      </p:sp>
      <p:pic>
        <p:nvPicPr>
          <p:cNvPr id="3" name="Espace réservé du contenu 2"/>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4323449" y="803189"/>
            <a:ext cx="4343400" cy="3676739"/>
          </a:xfrm>
          <a:prstGeom prst="ellipse">
            <a:avLst/>
          </a:prstGeom>
          <a:ln>
            <a:noFill/>
          </a:ln>
          <a:effectLst>
            <a:softEdge rad="112500"/>
          </a:effectLst>
        </p:spPr>
      </p:pic>
    </p:spTree>
    <p:extLst>
      <p:ext uri="{BB962C8B-B14F-4D97-AF65-F5344CB8AC3E}">
        <p14:creationId xmlns:p14="http://schemas.microsoft.com/office/powerpoint/2010/main" val="76333349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Neural Network : MLP</a:t>
            </a:r>
            <a:endParaRPr lang="en-US" dirty="0"/>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924" y="925513"/>
            <a:ext cx="9008076" cy="3554412"/>
          </a:xfrm>
        </p:spPr>
      </p:pic>
      <p:sp>
        <p:nvSpPr>
          <p:cNvPr id="7" name="ZoneTexte 6"/>
          <p:cNvSpPr txBox="1"/>
          <p:nvPr/>
        </p:nvSpPr>
        <p:spPr>
          <a:xfrm>
            <a:off x="4862384" y="2699308"/>
            <a:ext cx="1221873" cy="646331"/>
          </a:xfrm>
          <a:prstGeom prst="rect">
            <a:avLst/>
          </a:prstGeom>
          <a:noFill/>
        </p:spPr>
        <p:txBody>
          <a:bodyPr wrap="none" rtlCol="0">
            <a:spAutoFit/>
          </a:bodyPr>
          <a:lstStyle/>
          <a:p>
            <a:pPr algn="ctr"/>
            <a:r>
              <a:rPr lang="en-US" dirty="0" err="1" smtClean="0"/>
              <a:t>OutPut</a:t>
            </a:r>
            <a:r>
              <a:rPr lang="en-US" dirty="0" smtClean="0"/>
              <a:t> </a:t>
            </a:r>
          </a:p>
          <a:p>
            <a:pPr algn="ctr"/>
            <a:r>
              <a:rPr lang="en-US" dirty="0" smtClean="0"/>
              <a:t>Perceptron</a:t>
            </a:r>
            <a:endParaRPr lang="en-US" dirty="0"/>
          </a:p>
        </p:txBody>
      </p:sp>
    </p:spTree>
    <p:extLst>
      <p:ext uri="{BB962C8B-B14F-4D97-AF65-F5344CB8AC3E}">
        <p14:creationId xmlns:p14="http://schemas.microsoft.com/office/powerpoint/2010/main" val="2775193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9246"/>
            <a:ext cx="6858000" cy="1790700"/>
          </a:xfrm>
        </p:spPr>
        <p:txBody>
          <a:bodyPr>
            <a:normAutofit/>
          </a:bodyPr>
          <a:lstStyle/>
          <a:p>
            <a:r>
              <a:rPr lang="en-US" sz="6000" dirty="0" err="1" smtClean="0">
                <a:solidFill>
                  <a:schemeClr val="bg1"/>
                </a:solidFill>
              </a:rPr>
              <a:t>Retropropagation</a:t>
            </a:r>
            <a:r>
              <a:rPr lang="en-US" sz="6000" dirty="0" smtClean="0">
                <a:solidFill>
                  <a:schemeClr val="bg1"/>
                </a:solidFill>
              </a:rPr>
              <a:t> de Gradient</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a:solidFill>
                  <a:schemeClr val="bg1"/>
                </a:solidFill>
              </a:rPr>
              <a:t>Back-Propagation</a:t>
            </a:r>
          </a:p>
        </p:txBody>
      </p:sp>
    </p:spTree>
    <p:extLst>
      <p:ext uri="{BB962C8B-B14F-4D97-AF65-F5344CB8AC3E}">
        <p14:creationId xmlns:p14="http://schemas.microsoft.com/office/powerpoint/2010/main" val="2356770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prstGeom prst="rect">
            <a:avLst/>
          </a:prstGeom>
        </p:spPr>
        <p:txBody>
          <a:bodyPr>
            <a:normAutofit fontScale="90000"/>
          </a:bodyPr>
          <a:lstStyle/>
          <a:p>
            <a:r>
              <a:rPr lang="en-US" dirty="0" smtClean="0"/>
              <a:t>Back-Propagation methods</a:t>
            </a:r>
            <a:endParaRPr lang="en-US" dirty="0"/>
          </a:p>
        </p:txBody>
      </p:sp>
      <p:sp>
        <p:nvSpPr>
          <p:cNvPr id="5" name="Espace réservé du contenu 4"/>
          <p:cNvSpPr>
            <a:spLocks noGrp="1"/>
          </p:cNvSpPr>
          <p:nvPr>
            <p:ph idx="1"/>
          </p:nvPr>
        </p:nvSpPr>
        <p:spPr/>
        <p:txBody>
          <a:bodyPr>
            <a:normAutofit/>
          </a:bodyPr>
          <a:lstStyle/>
          <a:p>
            <a:pPr marL="0" indent="0">
              <a:buNone/>
            </a:pPr>
            <a:r>
              <a:rPr lang="fr-FR" dirty="0"/>
              <a:t>En statistiques, la </a:t>
            </a:r>
            <a:r>
              <a:rPr lang="fr-FR" dirty="0" err="1"/>
              <a:t>rétropropagation</a:t>
            </a:r>
            <a:r>
              <a:rPr lang="fr-FR" dirty="0"/>
              <a:t> du gradient est une méthode pour calculer le gradient de l'erreur pour chaque neurone d'un réseau de neurones, de la dernière couche vers la première. </a:t>
            </a:r>
            <a:r>
              <a:rPr lang="fr-FR" dirty="0">
                <a:hlinkClick r:id="rId3"/>
              </a:rPr>
              <a:t>Wikipédia</a:t>
            </a:r>
            <a:endParaRPr lang="fr-FR" dirty="0">
              <a:latin typeface="+mj-lt"/>
            </a:endParaRPr>
          </a:p>
        </p:txBody>
      </p:sp>
      <p:pic>
        <p:nvPicPr>
          <p:cNvPr id="7" name="Espace réservé du contenu 3"/>
          <p:cNvPicPr>
            <a:picLocks noGrp="1" noChangeAspect="1"/>
          </p:cNvPicPr>
          <p:nvPr>
            <p:ph idx="10"/>
          </p:nvPr>
        </p:nvPicPr>
        <p:blipFill>
          <a:blip r:embed="rId4">
            <a:extLst>
              <a:ext uri="{28A0092B-C50C-407E-A947-70E740481C1C}">
                <a14:useLocalDpi xmlns:a14="http://schemas.microsoft.com/office/drawing/2010/main" val="0"/>
              </a:ext>
            </a:extLst>
          </a:blip>
          <a:stretch>
            <a:fillRect/>
          </a:stretch>
        </p:blipFill>
        <p:spPr>
          <a:xfrm>
            <a:off x="4868563" y="809368"/>
            <a:ext cx="4133334" cy="3626708"/>
          </a:xfrm>
        </p:spPr>
      </p:pic>
    </p:spTree>
    <p:extLst>
      <p:ext uri="{BB962C8B-B14F-4D97-AF65-F5344CB8AC3E}">
        <p14:creationId xmlns:p14="http://schemas.microsoft.com/office/powerpoint/2010/main" val="1050711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prstGeom prst="rect">
            <a:avLst/>
          </a:prstGeom>
        </p:spPr>
        <p:txBody>
          <a:bodyPr>
            <a:normAutofit fontScale="90000"/>
          </a:bodyPr>
          <a:lstStyle/>
          <a:p>
            <a:r>
              <a:rPr lang="en-US" dirty="0" smtClean="0"/>
              <a:t>Back-Propagation methods</a:t>
            </a:r>
            <a:endParaRPr lang="en-US" dirty="0"/>
          </a:p>
        </p:txBody>
      </p:sp>
      <p:sp>
        <p:nvSpPr>
          <p:cNvPr id="5" name="Espace réservé du contenu 4"/>
          <p:cNvSpPr>
            <a:spLocks noGrp="1"/>
          </p:cNvSpPr>
          <p:nvPr>
            <p:ph idx="1"/>
          </p:nvPr>
        </p:nvSpPr>
        <p:spPr/>
        <p:txBody>
          <a:bodyPr>
            <a:normAutofit/>
          </a:bodyPr>
          <a:lstStyle/>
          <a:p>
            <a:pPr marL="0" indent="0">
              <a:buNone/>
            </a:pPr>
            <a:r>
              <a:rPr lang="fr-FR" dirty="0" smtClean="0">
                <a:solidFill>
                  <a:srgbClr val="FF8C00"/>
                </a:solidFill>
                <a:latin typeface="+mj-lt"/>
              </a:rPr>
              <a:t>BATCH</a:t>
            </a:r>
            <a:r>
              <a:rPr lang="fr-FR" dirty="0" smtClean="0">
                <a:latin typeface="+mj-lt"/>
              </a:rPr>
              <a:t>: </a:t>
            </a:r>
            <a:r>
              <a:rPr lang="fr-FR" dirty="0">
                <a:latin typeface="+mj-lt"/>
              </a:rPr>
              <a:t>mise à jour des poids après la présentation de tous les </a:t>
            </a:r>
            <a:r>
              <a:rPr lang="fr-FR" dirty="0" smtClean="0">
                <a:latin typeface="+mj-lt"/>
              </a:rPr>
              <a:t>exemples</a:t>
            </a:r>
            <a:endParaRPr lang="fr-FR" dirty="0">
              <a:latin typeface="+mj-lt"/>
            </a:endParaRPr>
          </a:p>
          <a:p>
            <a:r>
              <a:rPr lang="fr-FR" dirty="0">
                <a:solidFill>
                  <a:srgbClr val="FF0000"/>
                </a:solidFill>
                <a:latin typeface="+mj-lt"/>
              </a:rPr>
              <a:t>calculs et stockage plus lourds si trop d’exemples</a:t>
            </a:r>
          </a:p>
          <a:p>
            <a:endParaRPr lang="fr-FR" dirty="0">
              <a:latin typeface="+mj-lt"/>
            </a:endParaRPr>
          </a:p>
        </p:txBody>
      </p:sp>
      <p:sp>
        <p:nvSpPr>
          <p:cNvPr id="2" name="Espace réservé du contenu 1"/>
          <p:cNvSpPr>
            <a:spLocks noGrp="1"/>
          </p:cNvSpPr>
          <p:nvPr>
            <p:ph idx="10"/>
          </p:nvPr>
        </p:nvSpPr>
        <p:spPr/>
        <p:txBody>
          <a:bodyPr>
            <a:normAutofit/>
          </a:bodyPr>
          <a:lstStyle/>
          <a:p>
            <a:r>
              <a:rPr lang="fr-FR" dirty="0" smtClean="0">
                <a:solidFill>
                  <a:srgbClr val="FF8C00"/>
                </a:solidFill>
                <a:latin typeface="+mj-lt"/>
              </a:rPr>
              <a:t>SÉQUENTIEL</a:t>
            </a:r>
            <a:r>
              <a:rPr lang="fr-FR" dirty="0" smtClean="0">
                <a:solidFill>
                  <a:schemeClr val="tx2"/>
                </a:solidFill>
                <a:latin typeface="+mj-lt"/>
              </a:rPr>
              <a:t> </a:t>
            </a:r>
            <a:r>
              <a:rPr lang="fr-FR" dirty="0">
                <a:solidFill>
                  <a:schemeClr val="tx2"/>
                </a:solidFill>
                <a:latin typeface="+mj-lt"/>
              </a:rPr>
              <a:t>: </a:t>
            </a:r>
            <a:r>
              <a:rPr lang="fr-FR" dirty="0" smtClean="0">
                <a:solidFill>
                  <a:schemeClr val="tx2"/>
                </a:solidFill>
                <a:latin typeface="+mj-lt"/>
              </a:rPr>
              <a:t>mise </a:t>
            </a:r>
            <a:r>
              <a:rPr lang="fr-FR" dirty="0">
                <a:solidFill>
                  <a:schemeClr val="tx2"/>
                </a:solidFill>
                <a:latin typeface="+mj-lt"/>
              </a:rPr>
              <a:t>à jour des poids après chaque </a:t>
            </a:r>
            <a:r>
              <a:rPr lang="fr-FR" dirty="0" smtClean="0">
                <a:solidFill>
                  <a:schemeClr val="tx2"/>
                </a:solidFill>
                <a:latin typeface="+mj-lt"/>
              </a:rPr>
              <a:t>exemple.</a:t>
            </a:r>
          </a:p>
          <a:p>
            <a:pPr lvl="1"/>
            <a:r>
              <a:rPr lang="fr-FR" dirty="0" smtClean="0">
                <a:solidFill>
                  <a:srgbClr val="FF8C00"/>
                </a:solidFill>
                <a:latin typeface="+mj-lt"/>
              </a:rPr>
              <a:t>On-line </a:t>
            </a:r>
            <a:r>
              <a:rPr lang="fr-FR" dirty="0" err="1" smtClean="0">
                <a:solidFill>
                  <a:srgbClr val="FF8C00"/>
                </a:solidFill>
                <a:latin typeface="+mj-lt"/>
              </a:rPr>
              <a:t>method</a:t>
            </a:r>
            <a:endParaRPr lang="fr-FR" dirty="0" smtClean="0">
              <a:solidFill>
                <a:srgbClr val="FF8C00"/>
              </a:solidFill>
              <a:latin typeface="+mj-lt"/>
            </a:endParaRPr>
          </a:p>
          <a:p>
            <a:pPr lvl="1"/>
            <a:r>
              <a:rPr lang="fr-FR" dirty="0" err="1" smtClean="0">
                <a:solidFill>
                  <a:srgbClr val="FF8C00"/>
                </a:solidFill>
                <a:latin typeface="+mj-lt"/>
              </a:rPr>
              <a:t>Gradiant</a:t>
            </a:r>
            <a:r>
              <a:rPr lang="fr-FR" dirty="0" smtClean="0">
                <a:solidFill>
                  <a:srgbClr val="FF8C00"/>
                </a:solidFill>
                <a:latin typeface="+mj-lt"/>
              </a:rPr>
              <a:t> stochastique)</a:t>
            </a:r>
            <a:endParaRPr lang="fr-FR" dirty="0">
              <a:solidFill>
                <a:schemeClr val="tx2"/>
              </a:solidFill>
              <a:latin typeface="+mj-lt"/>
            </a:endParaRPr>
          </a:p>
          <a:p>
            <a:r>
              <a:rPr lang="fr-FR" dirty="0">
                <a:solidFill>
                  <a:srgbClr val="FF0000"/>
                </a:solidFill>
                <a:latin typeface="+mj-lt"/>
              </a:rPr>
              <a:t>besoin de tirer l’exemple au </a:t>
            </a:r>
            <a:r>
              <a:rPr lang="fr-FR" dirty="0" smtClean="0">
                <a:solidFill>
                  <a:srgbClr val="FF0000"/>
                </a:solidFill>
                <a:latin typeface="+mj-lt"/>
              </a:rPr>
              <a:t>hasard</a:t>
            </a:r>
            <a:endParaRPr lang="fr-FR" dirty="0">
              <a:solidFill>
                <a:srgbClr val="FF0000"/>
              </a:solidFill>
              <a:latin typeface="+mj-lt"/>
            </a:endParaRPr>
          </a:p>
          <a:p>
            <a:r>
              <a:rPr lang="fr-FR" dirty="0">
                <a:solidFill>
                  <a:srgbClr val="FF0000"/>
                </a:solidFill>
                <a:latin typeface="+mj-lt"/>
              </a:rPr>
              <a:t>problèmes de convergence</a:t>
            </a:r>
          </a:p>
        </p:txBody>
      </p:sp>
    </p:spTree>
    <p:extLst>
      <p:ext uri="{BB962C8B-B14F-4D97-AF65-F5344CB8AC3E}">
        <p14:creationId xmlns:p14="http://schemas.microsoft.com/office/powerpoint/2010/main" val="29136277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prstGeom prst="rect">
            <a:avLst/>
          </a:prstGeom>
        </p:spPr>
        <p:txBody>
          <a:bodyPr>
            <a:normAutofit fontScale="90000"/>
          </a:bodyPr>
          <a:lstStyle/>
          <a:p>
            <a:r>
              <a:rPr lang="en-US" dirty="0" smtClean="0"/>
              <a:t>Back-Propagation </a:t>
            </a:r>
            <a:r>
              <a:rPr lang="en-US" dirty="0" err="1" smtClean="0"/>
              <a:t>Avantage</a:t>
            </a:r>
            <a:endParaRPr lang="en-US" dirty="0"/>
          </a:p>
        </p:txBody>
      </p:sp>
      <p:sp>
        <p:nvSpPr>
          <p:cNvPr id="5" name="Espace réservé du contenu 4"/>
          <p:cNvSpPr>
            <a:spLocks noGrp="1"/>
          </p:cNvSpPr>
          <p:nvPr>
            <p:ph idx="1"/>
          </p:nvPr>
        </p:nvSpPr>
        <p:spPr/>
        <p:txBody>
          <a:bodyPr>
            <a:normAutofit/>
          </a:bodyPr>
          <a:lstStyle/>
          <a:p>
            <a:r>
              <a:rPr lang="fr-FR" dirty="0" smtClean="0">
                <a:latin typeface="+mj-lt"/>
              </a:rPr>
              <a:t>S’adapte </a:t>
            </a:r>
            <a:r>
              <a:rPr lang="en-US" dirty="0" smtClean="0">
                <a:latin typeface="+mj-lt"/>
              </a:rPr>
              <a:t>à </a:t>
            </a:r>
            <a:r>
              <a:rPr lang="en-US" dirty="0" err="1" smtClean="0">
                <a:latin typeface="+mj-lt"/>
              </a:rPr>
              <a:t>toutes</a:t>
            </a:r>
            <a:r>
              <a:rPr lang="en-US" dirty="0" smtClean="0">
                <a:latin typeface="+mj-lt"/>
              </a:rPr>
              <a:t> les architectures </a:t>
            </a:r>
            <a:r>
              <a:rPr lang="en-US" dirty="0" err="1" smtClean="0">
                <a:latin typeface="+mj-lt"/>
              </a:rPr>
              <a:t>neuronales</a:t>
            </a:r>
            <a:endParaRPr lang="en-US" dirty="0" smtClean="0">
              <a:latin typeface="+mj-lt"/>
            </a:endParaRPr>
          </a:p>
          <a:p>
            <a:r>
              <a:rPr lang="en-US" dirty="0" err="1" smtClean="0">
                <a:latin typeface="+mj-lt"/>
              </a:rPr>
              <a:t>Peut</a:t>
            </a:r>
            <a:r>
              <a:rPr lang="en-US" dirty="0" smtClean="0">
                <a:latin typeface="+mj-lt"/>
              </a:rPr>
              <a:t> </a:t>
            </a:r>
            <a:r>
              <a:rPr lang="en-US" dirty="0" err="1" smtClean="0">
                <a:latin typeface="+mj-lt"/>
              </a:rPr>
              <a:t>s’utiliser</a:t>
            </a:r>
            <a:r>
              <a:rPr lang="en-US" dirty="0" smtClean="0">
                <a:latin typeface="+mj-lt"/>
              </a:rPr>
              <a:t> en </a:t>
            </a:r>
            <a:r>
              <a:rPr lang="en-US" dirty="0" err="1" smtClean="0">
                <a:latin typeface="+mj-lt"/>
              </a:rPr>
              <a:t>parallèle</a:t>
            </a:r>
            <a:r>
              <a:rPr lang="en-US" dirty="0" smtClean="0">
                <a:latin typeface="+mj-lt"/>
              </a:rPr>
              <a:t> avec </a:t>
            </a:r>
            <a:r>
              <a:rPr lang="en-US" dirty="0" err="1" smtClean="0">
                <a:latin typeface="+mj-lt"/>
              </a:rPr>
              <a:t>d’autres</a:t>
            </a:r>
            <a:r>
              <a:rPr lang="en-US" dirty="0" smtClean="0">
                <a:latin typeface="+mj-lt"/>
              </a:rPr>
              <a:t> algorithms de Machine Learning.</a:t>
            </a:r>
            <a:endParaRPr lang="fr-FR" dirty="0">
              <a:latin typeface="+mj-lt"/>
            </a:endParaRPr>
          </a:p>
        </p:txBody>
      </p:sp>
      <p:pic>
        <p:nvPicPr>
          <p:cNvPr id="6" name="Espace réservé du contenu 5"/>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4576763" y="925514"/>
            <a:ext cx="4343400" cy="1267810"/>
          </a:xfr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7542" y="2193323"/>
            <a:ext cx="4664674" cy="2496065"/>
          </a:xfrm>
          <a:prstGeom prst="rect">
            <a:avLst/>
          </a:prstGeom>
        </p:spPr>
      </p:pic>
    </p:spTree>
    <p:extLst>
      <p:ext uri="{BB962C8B-B14F-4D97-AF65-F5344CB8AC3E}">
        <p14:creationId xmlns:p14="http://schemas.microsoft.com/office/powerpoint/2010/main" val="37487119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9246"/>
            <a:ext cx="6858000" cy="1790700"/>
          </a:xfrm>
        </p:spPr>
        <p:txBody>
          <a:bodyPr>
            <a:normAutofit/>
          </a:bodyPr>
          <a:lstStyle/>
          <a:p>
            <a:r>
              <a:rPr lang="en-US" sz="6000" dirty="0" smtClean="0">
                <a:solidFill>
                  <a:schemeClr val="bg1"/>
                </a:solidFill>
              </a:rPr>
              <a:t>Challenge</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smtClean="0">
                <a:solidFill>
                  <a:schemeClr val="bg1"/>
                </a:solidFill>
              </a:rPr>
              <a:t>Perceptron</a:t>
            </a:r>
            <a:endParaRPr lang="en-US" sz="2800" dirty="0">
              <a:solidFill>
                <a:schemeClr val="bg1"/>
              </a:solidFill>
            </a:endParaRPr>
          </a:p>
        </p:txBody>
      </p:sp>
    </p:spTree>
    <p:extLst>
      <p:ext uri="{BB962C8B-B14F-4D97-AF65-F5344CB8AC3E}">
        <p14:creationId xmlns:p14="http://schemas.microsoft.com/office/powerpoint/2010/main" val="2262698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Perceptron</a:t>
            </a:r>
            <a:endParaRPr lang="en-US" dirty="0"/>
          </a:p>
        </p:txBody>
      </p:sp>
      <p:sp>
        <p:nvSpPr>
          <p:cNvPr id="8" name="Espace réservé du contenu 7"/>
          <p:cNvSpPr>
            <a:spLocks noGrp="1"/>
          </p:cNvSpPr>
          <p:nvPr>
            <p:ph idx="1"/>
          </p:nvPr>
        </p:nvSpPr>
        <p:spPr/>
        <p:txBody>
          <a:bodyPr>
            <a:normAutofit/>
          </a:bodyPr>
          <a:lstStyle/>
          <a:p>
            <a:r>
              <a:rPr lang="fr-FR" dirty="0" smtClean="0">
                <a:solidFill>
                  <a:srgbClr val="FF8C00"/>
                </a:solidFill>
              </a:rPr>
              <a:t>Suite de </a:t>
            </a:r>
            <a:r>
              <a:rPr lang="fr-FR" dirty="0" err="1" smtClean="0">
                <a:solidFill>
                  <a:srgbClr val="FF8C00"/>
                </a:solidFill>
              </a:rPr>
              <a:t>peniel</a:t>
            </a:r>
            <a:endParaRPr lang="fr-FR" dirty="0">
              <a:solidFill>
                <a:srgbClr val="FF8C00"/>
              </a:solidFill>
            </a:endParaRPr>
          </a:p>
        </p:txBody>
      </p:sp>
      <p:sp>
        <p:nvSpPr>
          <p:cNvPr id="2" name="Espace réservé du contenu 1"/>
          <p:cNvSpPr>
            <a:spLocks noGrp="1"/>
          </p:cNvSpPr>
          <p:nvPr>
            <p:ph idx="10"/>
          </p:nvPr>
        </p:nvSpPr>
        <p:spPr/>
        <p:txBody>
          <a:bodyPr/>
          <a:lstStyle/>
          <a:p>
            <a:pPr marL="0" indent="0">
              <a:buNone/>
            </a:pPr>
            <a:r>
              <a:rPr lang="en-US" dirty="0" err="1" smtClean="0"/>
              <a:t>C’est</a:t>
            </a:r>
            <a:r>
              <a:rPr lang="en-US" dirty="0" smtClean="0"/>
              <a:t> quoi le mot de </a:t>
            </a:r>
            <a:r>
              <a:rPr lang="en-US" dirty="0" err="1" smtClean="0"/>
              <a:t>passe</a:t>
            </a:r>
            <a:r>
              <a:rPr lang="en-US" dirty="0" smtClean="0"/>
              <a:t>??</a:t>
            </a:r>
          </a:p>
          <a:p>
            <a:pPr marL="0" indent="0">
              <a:buNone/>
            </a:pPr>
            <a:endParaRPr lang="en-US" dirty="0"/>
          </a:p>
          <a:p>
            <a:pPr marL="0" indent="0">
              <a:buNone/>
            </a:pPr>
            <a:r>
              <a:rPr lang="en-US" dirty="0" smtClean="0"/>
              <a:t>Response = 25</a:t>
            </a:r>
          </a:p>
          <a:p>
            <a:pPr marL="0" indent="0">
              <a:buNone/>
            </a:pPr>
            <a:r>
              <a:rPr lang="en-US" dirty="0" smtClean="0"/>
              <a:t>Response = 5 + 5</a:t>
            </a:r>
            <a:endParaRPr lang="en-US" dirty="0"/>
          </a:p>
        </p:txBody>
      </p:sp>
      <p:graphicFrame>
        <p:nvGraphicFramePr>
          <p:cNvPr id="4" name="Tableau 3"/>
          <p:cNvGraphicFramePr>
            <a:graphicFrameLocks noGrp="1"/>
          </p:cNvGraphicFramePr>
          <p:nvPr>
            <p:extLst>
              <p:ext uri="{D42A27DB-BD31-4B8C-83A1-F6EECF244321}">
                <p14:modId xmlns:p14="http://schemas.microsoft.com/office/powerpoint/2010/main" val="2074454120"/>
              </p:ext>
            </p:extLst>
          </p:nvPr>
        </p:nvGraphicFramePr>
        <p:xfrm>
          <a:off x="233168" y="1290182"/>
          <a:ext cx="4343400" cy="2843408"/>
        </p:xfrm>
        <a:graphic>
          <a:graphicData uri="http://schemas.openxmlformats.org/drawingml/2006/table">
            <a:tbl>
              <a:tblPr firstRow="1" bandRow="1">
                <a:tableStyleId>{5C22544A-7EE6-4342-B048-85BDC9FD1C3A}</a:tableStyleId>
              </a:tblPr>
              <a:tblGrid>
                <a:gridCol w="2171700"/>
                <a:gridCol w="2171700"/>
              </a:tblGrid>
              <a:tr h="570068">
                <a:tc>
                  <a:txBody>
                    <a:bodyPr/>
                    <a:lstStyle/>
                    <a:p>
                      <a:r>
                        <a:rPr lang="en-US" dirty="0" smtClean="0"/>
                        <a:t>question</a:t>
                      </a:r>
                      <a:endParaRPr lang="en-US" dirty="0"/>
                    </a:p>
                  </a:txBody>
                  <a:tcPr/>
                </a:tc>
                <a:tc>
                  <a:txBody>
                    <a:bodyPr/>
                    <a:lstStyle/>
                    <a:p>
                      <a:r>
                        <a:rPr lang="en-US" dirty="0" smtClean="0"/>
                        <a:t>Response</a:t>
                      </a:r>
                      <a:endParaRPr lang="en-US" dirty="0"/>
                    </a:p>
                  </a:txBody>
                  <a:tcPr/>
                </a:tc>
              </a:tr>
              <a:tr h="568335">
                <a:tc>
                  <a:txBody>
                    <a:bodyPr/>
                    <a:lstStyle/>
                    <a:p>
                      <a:r>
                        <a:rPr lang="en-US" dirty="0" smtClean="0"/>
                        <a:t>11</a:t>
                      </a:r>
                      <a:endParaRPr lang="en-US" dirty="0"/>
                    </a:p>
                  </a:txBody>
                  <a:tcPr/>
                </a:tc>
                <a:tc>
                  <a:txBody>
                    <a:bodyPr/>
                    <a:lstStyle/>
                    <a:p>
                      <a:r>
                        <a:rPr lang="en-US" dirty="0" smtClean="0"/>
                        <a:t>1</a:t>
                      </a:r>
                      <a:endParaRPr lang="en-US" dirty="0"/>
                    </a:p>
                  </a:txBody>
                  <a:tcPr/>
                </a:tc>
              </a:tr>
              <a:tr h="568335">
                <a:tc>
                  <a:txBody>
                    <a:bodyPr/>
                    <a:lstStyle/>
                    <a:p>
                      <a:r>
                        <a:rPr lang="en-US" dirty="0" smtClean="0"/>
                        <a:t>13</a:t>
                      </a:r>
                      <a:endParaRPr lang="en-US" dirty="0"/>
                    </a:p>
                  </a:txBody>
                  <a:tcPr/>
                </a:tc>
                <a:tc>
                  <a:txBody>
                    <a:bodyPr/>
                    <a:lstStyle/>
                    <a:p>
                      <a:r>
                        <a:rPr lang="en-US" dirty="0" smtClean="0"/>
                        <a:t>3</a:t>
                      </a:r>
                      <a:endParaRPr lang="en-US" dirty="0"/>
                    </a:p>
                  </a:txBody>
                  <a:tcPr/>
                </a:tc>
              </a:tr>
              <a:tr h="568335">
                <a:tc>
                  <a:txBody>
                    <a:bodyPr/>
                    <a:lstStyle/>
                    <a:p>
                      <a:r>
                        <a:rPr lang="en-US" dirty="0" smtClean="0"/>
                        <a:t>41</a:t>
                      </a:r>
                      <a:endParaRPr lang="en-US" dirty="0"/>
                    </a:p>
                  </a:txBody>
                  <a:tcPr/>
                </a:tc>
                <a:tc>
                  <a:txBody>
                    <a:bodyPr/>
                    <a:lstStyle/>
                    <a:p>
                      <a:r>
                        <a:rPr lang="en-US" dirty="0" smtClean="0"/>
                        <a:t>4</a:t>
                      </a:r>
                      <a:endParaRPr lang="en-US" dirty="0"/>
                    </a:p>
                  </a:txBody>
                  <a:tcPr/>
                </a:tc>
              </a:tr>
              <a:tr h="568335">
                <a:tc>
                  <a:txBody>
                    <a:bodyPr/>
                    <a:lstStyle/>
                    <a:p>
                      <a:r>
                        <a:rPr lang="en-US" dirty="0" smtClean="0"/>
                        <a:t>55</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239870065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1000"/>
                                        <p:tgtEl>
                                          <p:spTgt spid="2">
                                            <p:txEl>
                                              <p:pRg st="2" end="2"/>
                                            </p:txEl>
                                          </p:spTgt>
                                        </p:tgtEl>
                                      </p:cBhvr>
                                    </p:animEffect>
                                    <p:anim calcmode="lin" valueType="num">
                                      <p:cBhvr>
                                        <p:cTn id="8"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1000"/>
                                        <p:tgtEl>
                                          <p:spTgt spid="2">
                                            <p:txEl>
                                              <p:pRg st="3" end="3"/>
                                            </p:txEl>
                                          </p:spTgt>
                                        </p:tgtEl>
                                      </p:cBhvr>
                                    </p:animEffect>
                                    <p:anim calcmode="lin" valueType="num">
                                      <p:cBhvr>
                                        <p:cTn id="13"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circle(in)">
                                      <p:cBhvr>
                                        <p:cTn id="19"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9246"/>
            <a:ext cx="6858000" cy="1790700"/>
          </a:xfrm>
        </p:spPr>
        <p:txBody>
          <a:bodyPr>
            <a:normAutofit/>
          </a:bodyPr>
          <a:lstStyle/>
          <a:p>
            <a:r>
              <a:rPr lang="en-US" sz="6000" dirty="0" smtClean="0">
                <a:solidFill>
                  <a:schemeClr val="bg1"/>
                </a:solidFill>
              </a:rPr>
              <a:t>Deep Learning</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endParaRPr lang="en-US" sz="2800" dirty="0">
              <a:solidFill>
                <a:schemeClr val="bg1"/>
              </a:solidFill>
            </a:endParaRPr>
          </a:p>
        </p:txBody>
      </p:sp>
    </p:spTree>
    <p:extLst>
      <p:ext uri="{BB962C8B-B14F-4D97-AF65-F5344CB8AC3E}">
        <p14:creationId xmlns:p14="http://schemas.microsoft.com/office/powerpoint/2010/main" val="27334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9246"/>
            <a:ext cx="6858000" cy="1790700"/>
          </a:xfrm>
        </p:spPr>
        <p:txBody>
          <a:bodyPr>
            <a:normAutofit/>
          </a:bodyPr>
          <a:lstStyle/>
          <a:p>
            <a:r>
              <a:rPr lang="en-US" sz="6000" dirty="0" err="1" smtClean="0">
                <a:solidFill>
                  <a:schemeClr val="bg1"/>
                </a:solidFill>
              </a:rPr>
              <a:t>Neurone</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err="1" smtClean="0">
                <a:solidFill>
                  <a:schemeClr val="bg1"/>
                </a:solidFill>
              </a:rPr>
              <a:t>Biologique</a:t>
            </a:r>
            <a:r>
              <a:rPr lang="en-US" sz="2800" dirty="0" smtClean="0">
                <a:solidFill>
                  <a:schemeClr val="bg1"/>
                </a:solidFill>
              </a:rPr>
              <a:t> &amp; </a:t>
            </a:r>
            <a:r>
              <a:rPr lang="en-US" sz="2800" dirty="0" err="1" smtClean="0">
                <a:solidFill>
                  <a:schemeClr val="bg1"/>
                </a:solidFill>
              </a:rPr>
              <a:t>Artificiel</a:t>
            </a:r>
            <a:endParaRPr lang="en-US" sz="2800" dirty="0">
              <a:solidFill>
                <a:schemeClr val="bg1"/>
              </a:solidFill>
            </a:endParaRPr>
          </a:p>
        </p:txBody>
      </p:sp>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908" y="915743"/>
            <a:ext cx="2437779" cy="3832339"/>
          </a:xfrm>
          <a:prstGeom prst="rect">
            <a:avLst/>
          </a:prstGeom>
          <a:ln>
            <a:noFill/>
          </a:ln>
          <a:effectLst>
            <a:softEdge rad="112500"/>
          </a:effectLst>
        </p:spPr>
      </p:pic>
    </p:spTree>
    <p:extLst>
      <p:ext uri="{BB962C8B-B14F-4D97-AF65-F5344CB8AC3E}">
        <p14:creationId xmlns:p14="http://schemas.microsoft.com/office/powerpoint/2010/main" val="3822467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Deep Learning</a:t>
            </a:r>
            <a:endParaRPr lang="en-US" dirty="0"/>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169" y="689825"/>
            <a:ext cx="8960258" cy="3790100"/>
          </a:xfrm>
        </p:spPr>
      </p:pic>
    </p:spTree>
    <p:extLst>
      <p:ext uri="{BB962C8B-B14F-4D97-AF65-F5344CB8AC3E}">
        <p14:creationId xmlns:p14="http://schemas.microsoft.com/office/powerpoint/2010/main" val="9502754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Deep Learning</a:t>
            </a:r>
            <a:endParaRPr lang="en-US" dirty="0"/>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363" y="735226"/>
            <a:ext cx="8683625" cy="3935627"/>
          </a:xfrm>
        </p:spPr>
      </p:pic>
    </p:spTree>
    <p:extLst>
      <p:ext uri="{BB962C8B-B14F-4D97-AF65-F5344CB8AC3E}">
        <p14:creationId xmlns:p14="http://schemas.microsoft.com/office/powerpoint/2010/main" val="24881464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Deep Learning</a:t>
            </a:r>
            <a:endParaRPr lang="en-US" dirty="0"/>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4524" y="925513"/>
            <a:ext cx="8779476" cy="3554412"/>
          </a:xfrm>
        </p:spPr>
      </p:pic>
    </p:spTree>
    <p:extLst>
      <p:ext uri="{BB962C8B-B14F-4D97-AF65-F5344CB8AC3E}">
        <p14:creationId xmlns:p14="http://schemas.microsoft.com/office/powerpoint/2010/main" val="25865451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9246"/>
            <a:ext cx="6858000" cy="1790700"/>
          </a:xfrm>
        </p:spPr>
        <p:txBody>
          <a:bodyPr>
            <a:normAutofit/>
          </a:bodyPr>
          <a:lstStyle/>
          <a:p>
            <a:r>
              <a:rPr lang="en-US" sz="6000" dirty="0" smtClean="0">
                <a:solidFill>
                  <a:schemeClr val="bg1"/>
                </a:solidFill>
              </a:rPr>
              <a:t>NN Architecture</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smtClean="0">
                <a:solidFill>
                  <a:schemeClr val="bg1"/>
                </a:solidFill>
              </a:rPr>
              <a:t>Multi Layers Perceptron</a:t>
            </a:r>
          </a:p>
          <a:p>
            <a:r>
              <a:rPr lang="en-US" sz="2800" dirty="0" smtClean="0">
                <a:solidFill>
                  <a:schemeClr val="bg1"/>
                </a:solidFill>
              </a:rPr>
              <a:t>(MLP) or (PMC)</a:t>
            </a:r>
            <a:endParaRPr lang="en-US" sz="2800" dirty="0">
              <a:solidFill>
                <a:schemeClr val="bg1"/>
              </a:solidFill>
            </a:endParaRPr>
          </a:p>
        </p:txBody>
      </p:sp>
    </p:spTree>
    <p:extLst>
      <p:ext uri="{BB962C8B-B14F-4D97-AF65-F5344CB8AC3E}">
        <p14:creationId xmlns:p14="http://schemas.microsoft.com/office/powerpoint/2010/main" val="54488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circle(in)">
                                      <p:cBhvr>
                                        <p:cTn id="12"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err="1" smtClean="0"/>
              <a:t>Architercture</a:t>
            </a:r>
            <a:r>
              <a:rPr lang="en-US" dirty="0" smtClean="0"/>
              <a:t> : Convolutional NN</a:t>
            </a:r>
            <a:endParaRPr lang="en-US" dirty="0"/>
          </a:p>
        </p:txBody>
      </p:sp>
      <p:sp>
        <p:nvSpPr>
          <p:cNvPr id="2" name="Espace réservé du contenu 1"/>
          <p:cNvSpPr>
            <a:spLocks noGrp="1"/>
          </p:cNvSpPr>
          <p:nvPr>
            <p:ph idx="1"/>
          </p:nvPr>
        </p:nvSpPr>
        <p:spPr/>
        <p:txBody>
          <a:bodyPr/>
          <a:lstStyle/>
          <a:p>
            <a:pPr marL="0" indent="0">
              <a:buNone/>
            </a:pPr>
            <a:r>
              <a:rPr lang="en-US" dirty="0" smtClean="0"/>
              <a:t>image</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6119"/>
            <a:ext cx="8485209" cy="3781167"/>
          </a:xfrm>
          <a:prstGeom prst="rect">
            <a:avLst/>
          </a:prstGeom>
        </p:spPr>
      </p:pic>
    </p:spTree>
    <p:extLst>
      <p:ext uri="{BB962C8B-B14F-4D97-AF65-F5344CB8AC3E}">
        <p14:creationId xmlns:p14="http://schemas.microsoft.com/office/powerpoint/2010/main" val="379576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err="1"/>
              <a:t>Architercture</a:t>
            </a:r>
            <a:r>
              <a:rPr lang="en-US" dirty="0"/>
              <a:t> : </a:t>
            </a:r>
            <a:r>
              <a:rPr lang="en-US" dirty="0" err="1" smtClean="0"/>
              <a:t>Recurent</a:t>
            </a:r>
            <a:r>
              <a:rPr lang="en-US" dirty="0" smtClean="0"/>
              <a:t> </a:t>
            </a:r>
            <a:r>
              <a:rPr lang="en-US" dirty="0"/>
              <a:t>NN</a:t>
            </a:r>
          </a:p>
        </p:txBody>
      </p:sp>
      <p:sp>
        <p:nvSpPr>
          <p:cNvPr id="2" name="Espace réservé du contenu 1"/>
          <p:cNvSpPr>
            <a:spLocks noGrp="1"/>
          </p:cNvSpPr>
          <p:nvPr>
            <p:ph idx="1"/>
          </p:nvPr>
        </p:nvSpPr>
        <p:spPr/>
        <p:txBody>
          <a:bodyPr/>
          <a:lstStyle/>
          <a:p>
            <a:pPr marL="0" indent="0">
              <a:buNone/>
            </a:pPr>
            <a:r>
              <a:rPr lang="en-US" dirty="0" smtClean="0"/>
              <a:t>image</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1405"/>
            <a:ext cx="8551624" cy="3890413"/>
          </a:xfrm>
          <a:prstGeom prst="rect">
            <a:avLst/>
          </a:prstGeom>
        </p:spPr>
      </p:pic>
    </p:spTree>
    <p:extLst>
      <p:ext uri="{BB962C8B-B14F-4D97-AF65-F5344CB8AC3E}">
        <p14:creationId xmlns:p14="http://schemas.microsoft.com/office/powerpoint/2010/main" val="162275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err="1"/>
              <a:t>Architercture</a:t>
            </a:r>
            <a:r>
              <a:rPr lang="en-US" dirty="0"/>
              <a:t> : </a:t>
            </a:r>
            <a:r>
              <a:rPr lang="en-US" dirty="0" smtClean="0"/>
              <a:t>Deep </a:t>
            </a:r>
            <a:r>
              <a:rPr lang="en-US" dirty="0"/>
              <a:t>NN</a:t>
            </a:r>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606" y="803189"/>
            <a:ext cx="8742406" cy="3731741"/>
          </a:xfrm>
        </p:spPr>
      </p:pic>
    </p:spTree>
    <p:extLst>
      <p:ext uri="{BB962C8B-B14F-4D97-AF65-F5344CB8AC3E}">
        <p14:creationId xmlns:p14="http://schemas.microsoft.com/office/powerpoint/2010/main" val="103541838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Deep Learning : </a:t>
            </a:r>
            <a:r>
              <a:rPr lang="en-US" dirty="0" err="1" smtClean="0"/>
              <a:t>Avantage</a:t>
            </a:r>
            <a:endParaRPr lang="en-US" dirty="0"/>
          </a:p>
        </p:txBody>
      </p:sp>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319" y="689825"/>
            <a:ext cx="8884508" cy="3622619"/>
          </a:xfrm>
        </p:spPr>
      </p:pic>
    </p:spTree>
    <p:extLst>
      <p:ext uri="{BB962C8B-B14F-4D97-AF65-F5344CB8AC3E}">
        <p14:creationId xmlns:p14="http://schemas.microsoft.com/office/powerpoint/2010/main" val="11475496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a:xfrm>
            <a:off x="1143000" y="829246"/>
            <a:ext cx="6858000" cy="1790700"/>
          </a:xfrm>
        </p:spPr>
        <p:txBody>
          <a:bodyPr>
            <a:normAutofit/>
          </a:bodyPr>
          <a:lstStyle/>
          <a:p>
            <a:r>
              <a:rPr lang="en-US" sz="6000" dirty="0" smtClean="0">
                <a:solidFill>
                  <a:schemeClr val="bg1"/>
                </a:solidFill>
              </a:rPr>
              <a:t>Convolutional Neural Network</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endParaRPr lang="en-US" sz="2800" dirty="0">
              <a:solidFill>
                <a:schemeClr val="bg1"/>
              </a:solidFill>
            </a:endParaRPr>
          </a:p>
        </p:txBody>
      </p:sp>
    </p:spTree>
    <p:extLst>
      <p:ext uri="{BB962C8B-B14F-4D97-AF65-F5344CB8AC3E}">
        <p14:creationId xmlns:p14="http://schemas.microsoft.com/office/powerpoint/2010/main" val="346465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prstGeom prst="rect">
            <a:avLst/>
          </a:prstGeom>
        </p:spPr>
        <p:txBody>
          <a:bodyPr>
            <a:normAutofit fontScale="90000"/>
          </a:bodyPr>
          <a:lstStyle/>
          <a:p>
            <a:r>
              <a:rPr lang="en-US" dirty="0" smtClean="0"/>
              <a:t>Convolutional Neural Network</a:t>
            </a:r>
            <a:endParaRPr lang="en-US" dirty="0"/>
          </a:p>
        </p:txBody>
      </p:sp>
      <p:sp>
        <p:nvSpPr>
          <p:cNvPr id="5" name="Espace réservé du contenu 4"/>
          <p:cNvSpPr>
            <a:spLocks noGrp="1"/>
          </p:cNvSpPr>
          <p:nvPr>
            <p:ph idx="1"/>
          </p:nvPr>
        </p:nvSpPr>
        <p:spPr/>
        <p:txBody>
          <a:bodyPr>
            <a:normAutofit/>
          </a:bodyPr>
          <a:lstStyle/>
          <a:p>
            <a:r>
              <a:rPr lang="fr-FR" dirty="0" err="1" smtClean="0">
                <a:solidFill>
                  <a:srgbClr val="FF8C00"/>
                </a:solidFill>
                <a:latin typeface="+mj-lt"/>
              </a:rPr>
              <a:t>History</a:t>
            </a:r>
            <a:endParaRPr lang="fr-FR" dirty="0">
              <a:solidFill>
                <a:srgbClr val="FF8C00"/>
              </a:solidFill>
              <a:latin typeface="+mj-lt"/>
            </a:endParaRPr>
          </a:p>
        </p:txBody>
      </p:sp>
      <p:pic>
        <p:nvPicPr>
          <p:cNvPr id="6" name="Espace réservé du contenu 5"/>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4576763" y="1076116"/>
            <a:ext cx="4343400" cy="3253206"/>
          </a:xfrm>
        </p:spPr>
      </p:pic>
    </p:spTree>
    <p:extLst>
      <p:ext uri="{BB962C8B-B14F-4D97-AF65-F5344CB8AC3E}">
        <p14:creationId xmlns:p14="http://schemas.microsoft.com/office/powerpoint/2010/main" val="790388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prstGeom prst="rect">
            <a:avLst/>
          </a:prstGeom>
        </p:spPr>
        <p:txBody>
          <a:bodyPr>
            <a:normAutofit fontScale="90000"/>
          </a:bodyPr>
          <a:lstStyle/>
          <a:p>
            <a:r>
              <a:rPr lang="en-US" dirty="0" err="1" smtClean="0"/>
              <a:t>Neurone</a:t>
            </a:r>
            <a:r>
              <a:rPr lang="en-US" dirty="0" smtClean="0"/>
              <a:t> </a:t>
            </a:r>
            <a:r>
              <a:rPr lang="en-US" dirty="0" err="1" smtClean="0"/>
              <a:t>Biologique</a:t>
            </a:r>
            <a:endParaRPr lang="en-US" dirty="0"/>
          </a:p>
        </p:txBody>
      </p:sp>
      <p:sp>
        <p:nvSpPr>
          <p:cNvPr id="5" name="Espace réservé du contenu 4"/>
          <p:cNvSpPr>
            <a:spLocks noGrp="1"/>
          </p:cNvSpPr>
          <p:nvPr>
            <p:ph idx="1"/>
          </p:nvPr>
        </p:nvSpPr>
        <p:spPr/>
        <p:txBody>
          <a:bodyPr>
            <a:normAutofit lnSpcReduction="10000"/>
          </a:bodyPr>
          <a:lstStyle/>
          <a:p>
            <a:r>
              <a:rPr lang="fr-FR" dirty="0">
                <a:latin typeface="+mj-lt"/>
              </a:rPr>
              <a:t>Le neurone est la cellule qui permet la transmission de l’information et sa mémorisation (synapses</a:t>
            </a:r>
            <a:r>
              <a:rPr lang="fr-FR" dirty="0" smtClean="0">
                <a:latin typeface="+mj-lt"/>
              </a:rPr>
              <a:t>):</a:t>
            </a:r>
            <a:endParaRPr lang="fr-FR" dirty="0">
              <a:latin typeface="+mj-lt"/>
            </a:endParaRPr>
          </a:p>
          <a:p>
            <a:r>
              <a:rPr lang="fr-FR" dirty="0">
                <a:latin typeface="+mj-lt"/>
              </a:rPr>
              <a:t>Principale unité fonctionnelle du système </a:t>
            </a:r>
            <a:r>
              <a:rPr lang="fr-FR" dirty="0" smtClean="0">
                <a:latin typeface="+mj-lt"/>
              </a:rPr>
              <a:t>nerveux</a:t>
            </a:r>
            <a:endParaRPr lang="fr-FR" dirty="0">
              <a:latin typeface="+mj-lt"/>
            </a:endParaRPr>
          </a:p>
          <a:p>
            <a:r>
              <a:rPr lang="fr-FR" dirty="0">
                <a:latin typeface="+mj-lt"/>
              </a:rPr>
              <a:t>Le système nerveux humain contient plusieurs dizaines de </a:t>
            </a:r>
            <a:r>
              <a:rPr lang="fr-FR" dirty="0" err="1">
                <a:latin typeface="+mj-lt"/>
              </a:rPr>
              <a:t>milliardsde</a:t>
            </a:r>
            <a:r>
              <a:rPr lang="fr-FR" dirty="0">
                <a:latin typeface="+mj-lt"/>
              </a:rPr>
              <a:t> neurones </a:t>
            </a:r>
          </a:p>
        </p:txBody>
      </p:sp>
      <p:pic>
        <p:nvPicPr>
          <p:cNvPr id="2" name="Espace réservé du contenu 1"/>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4576763" y="925513"/>
            <a:ext cx="4343400" cy="3603238"/>
          </a:xfrm>
        </p:spPr>
      </p:pic>
    </p:spTree>
    <p:extLst>
      <p:ext uri="{BB962C8B-B14F-4D97-AF65-F5344CB8AC3E}">
        <p14:creationId xmlns:p14="http://schemas.microsoft.com/office/powerpoint/2010/main" val="71988841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fontScale="90000"/>
          </a:bodyPr>
          <a:lstStyle/>
          <a:p>
            <a:r>
              <a:rPr lang="en-US" dirty="0" smtClean="0"/>
              <a:t>Convolutional Neural Network</a:t>
            </a:r>
            <a:endParaRPr lang="en-US" dirty="0"/>
          </a:p>
        </p:txBody>
      </p:sp>
      <p:pic>
        <p:nvPicPr>
          <p:cNvPr id="8" name="Espace réservé du contenu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29049"/>
            <a:ext cx="9082215" cy="3880021"/>
          </a:xfrm>
        </p:spPr>
      </p:pic>
    </p:spTree>
    <p:extLst>
      <p:ext uri="{BB962C8B-B14F-4D97-AF65-F5344CB8AC3E}">
        <p14:creationId xmlns:p14="http://schemas.microsoft.com/office/powerpoint/2010/main" val="36425812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r>
              <a:rPr lang="en-US" dirty="0" err="1" smtClean="0"/>
              <a:t>Couche</a:t>
            </a:r>
            <a:r>
              <a:rPr lang="en-US" dirty="0" smtClean="0"/>
              <a:t> de convolution</a:t>
            </a:r>
          </a:p>
          <a:p>
            <a:r>
              <a:rPr lang="en-US" dirty="0" err="1" smtClean="0"/>
              <a:t>Couche</a:t>
            </a:r>
            <a:r>
              <a:rPr lang="en-US" dirty="0" smtClean="0"/>
              <a:t> de Sous-</a:t>
            </a:r>
            <a:r>
              <a:rPr lang="en-US" dirty="0" err="1" smtClean="0"/>
              <a:t>échantillonnage</a:t>
            </a:r>
            <a:r>
              <a:rPr lang="en-US" dirty="0" smtClean="0"/>
              <a:t> (pooling)</a:t>
            </a:r>
          </a:p>
          <a:p>
            <a:r>
              <a:rPr lang="en-US" dirty="0" err="1" smtClean="0"/>
              <a:t>Couche</a:t>
            </a:r>
            <a:r>
              <a:rPr lang="en-US" dirty="0" smtClean="0"/>
              <a:t> de transformation</a:t>
            </a:r>
          </a:p>
          <a:p>
            <a:r>
              <a:rPr lang="en-US" dirty="0" smtClean="0"/>
              <a:t>Full connected layer</a:t>
            </a:r>
            <a:endParaRPr lang="en-US" dirty="0"/>
          </a:p>
        </p:txBody>
      </p:sp>
      <p:sp>
        <p:nvSpPr>
          <p:cNvPr id="3" name="Titre 2"/>
          <p:cNvSpPr>
            <a:spLocks noGrp="1"/>
          </p:cNvSpPr>
          <p:nvPr>
            <p:ph type="title"/>
          </p:nvPr>
        </p:nvSpPr>
        <p:spPr/>
        <p:txBody>
          <a:bodyPr>
            <a:normAutofit fontScale="90000"/>
          </a:bodyPr>
          <a:lstStyle/>
          <a:p>
            <a:r>
              <a:rPr lang="en-US" dirty="0" smtClean="0"/>
              <a:t>Convolutional Neural Network</a:t>
            </a:r>
            <a:endParaRPr lang="en-US" dirty="0"/>
          </a:p>
        </p:txBody>
      </p:sp>
    </p:spTree>
    <p:extLst>
      <p:ext uri="{BB962C8B-B14F-4D97-AF65-F5344CB8AC3E}">
        <p14:creationId xmlns:p14="http://schemas.microsoft.com/office/powerpoint/2010/main" val="33167282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CNN : Convolution</a:t>
            </a:r>
            <a:endParaRPr lang="en-US" dirty="0"/>
          </a:p>
        </p:txBody>
      </p:sp>
      <p:sp>
        <p:nvSpPr>
          <p:cNvPr id="8" name="Espace réservé du contenu 7"/>
          <p:cNvSpPr>
            <a:spLocks noGrp="1"/>
          </p:cNvSpPr>
          <p:nvPr>
            <p:ph idx="1"/>
          </p:nvPr>
        </p:nvSpPr>
        <p:spPr/>
        <p:txBody>
          <a:bodyPr>
            <a:normAutofit/>
          </a:bodyPr>
          <a:lstStyle/>
          <a:p>
            <a:r>
              <a:rPr lang="en-US" dirty="0" err="1" smtClean="0"/>
              <a:t>Cette</a:t>
            </a:r>
            <a:r>
              <a:rPr lang="en-US" dirty="0" smtClean="0"/>
              <a:t> </a:t>
            </a:r>
            <a:r>
              <a:rPr lang="en-US" dirty="0" err="1" smtClean="0"/>
              <a:t>couche</a:t>
            </a:r>
            <a:r>
              <a:rPr lang="en-US" dirty="0" smtClean="0"/>
              <a:t> </a:t>
            </a:r>
            <a:r>
              <a:rPr lang="en-US" dirty="0" err="1" smtClean="0"/>
              <a:t>va</a:t>
            </a:r>
            <a:r>
              <a:rPr lang="en-US" dirty="0" smtClean="0"/>
              <a:t> </a:t>
            </a:r>
            <a:r>
              <a:rPr lang="en-US" dirty="0" err="1" smtClean="0"/>
              <a:t>appliquer</a:t>
            </a:r>
            <a:r>
              <a:rPr lang="en-US" dirty="0" smtClean="0"/>
              <a:t> </a:t>
            </a:r>
            <a:r>
              <a:rPr lang="en-US" dirty="0" err="1" smtClean="0"/>
              <a:t>plusieurs</a:t>
            </a:r>
            <a:r>
              <a:rPr lang="en-US" dirty="0" smtClean="0"/>
              <a:t> </a:t>
            </a:r>
            <a:r>
              <a:rPr lang="en-US" dirty="0" err="1" smtClean="0"/>
              <a:t>filtres</a:t>
            </a:r>
            <a:r>
              <a:rPr lang="en-US" dirty="0" smtClean="0"/>
              <a:t> de convolution.</a:t>
            </a:r>
          </a:p>
        </p:txBody>
      </p:sp>
      <p:sp>
        <p:nvSpPr>
          <p:cNvPr id="2" name="Espace réservé du contenu 1"/>
          <p:cNvSpPr>
            <a:spLocks noGrp="1"/>
          </p:cNvSpPr>
          <p:nvPr>
            <p:ph idx="10"/>
          </p:nvPr>
        </p:nvSpPr>
        <p:spPr/>
        <p:txBody>
          <a:bodyPr/>
          <a:lstStyle/>
          <a:p>
            <a:r>
              <a:rPr lang="en-US" dirty="0" smtClean="0"/>
              <a:t>Image </a:t>
            </a:r>
            <a:r>
              <a:rPr lang="en-US" dirty="0" err="1" smtClean="0"/>
              <a:t>reflexion</a:t>
            </a:r>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6011" y="994718"/>
            <a:ext cx="4640521" cy="3789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463440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CNN : </a:t>
            </a:r>
            <a:r>
              <a:rPr lang="en-US" dirty="0" err="1" smtClean="0"/>
              <a:t>Relu</a:t>
            </a:r>
            <a:endParaRPr lang="en-US" dirty="0"/>
          </a:p>
        </p:txBody>
      </p:sp>
      <p:sp>
        <p:nvSpPr>
          <p:cNvPr id="8" name="Espace réservé du contenu 7"/>
          <p:cNvSpPr>
            <a:spLocks noGrp="1"/>
          </p:cNvSpPr>
          <p:nvPr>
            <p:ph idx="1"/>
          </p:nvPr>
        </p:nvSpPr>
        <p:spPr/>
        <p:txBody>
          <a:bodyPr>
            <a:normAutofit/>
          </a:bodyPr>
          <a:lstStyle/>
          <a:p>
            <a:r>
              <a:rPr lang="en-US" dirty="0" err="1" smtClean="0"/>
              <a:t>Cette</a:t>
            </a:r>
            <a:r>
              <a:rPr lang="en-US" dirty="0" smtClean="0"/>
              <a:t> </a:t>
            </a:r>
            <a:r>
              <a:rPr lang="en-US" dirty="0" err="1" smtClean="0"/>
              <a:t>couche</a:t>
            </a:r>
            <a:r>
              <a:rPr lang="en-US" dirty="0" smtClean="0"/>
              <a:t> </a:t>
            </a:r>
            <a:r>
              <a:rPr lang="en-US" dirty="0" err="1" smtClean="0"/>
              <a:t>va</a:t>
            </a:r>
            <a:r>
              <a:rPr lang="en-US" dirty="0" smtClean="0"/>
              <a:t> </a:t>
            </a:r>
            <a:r>
              <a:rPr lang="en-US" dirty="0" err="1" smtClean="0"/>
              <a:t>corriger</a:t>
            </a:r>
            <a:r>
              <a:rPr lang="en-US" dirty="0" smtClean="0"/>
              <a:t> les </a:t>
            </a:r>
            <a:r>
              <a:rPr lang="en-US" dirty="0" err="1" smtClean="0"/>
              <a:t>erreurs</a:t>
            </a:r>
            <a:r>
              <a:rPr lang="en-US" dirty="0" smtClean="0"/>
              <a:t>.</a:t>
            </a:r>
          </a:p>
          <a:p>
            <a:r>
              <a:rPr lang="fr-FR" dirty="0" err="1" smtClean="0"/>
              <a:t>La</a:t>
            </a:r>
            <a:r>
              <a:rPr lang="fr-FR" b="1" dirty="0" err="1" smtClean="0"/>
              <a:t>fonction</a:t>
            </a:r>
            <a:r>
              <a:rPr lang="fr-FR" b="1" dirty="0" smtClean="0"/>
              <a:t> </a:t>
            </a:r>
            <a:r>
              <a:rPr lang="fr-FR" b="1" dirty="0" err="1"/>
              <a:t>ReLU</a:t>
            </a:r>
            <a:r>
              <a:rPr lang="fr-FR" dirty="0"/>
              <a:t> est </a:t>
            </a:r>
            <a:r>
              <a:rPr lang="fr-FR" dirty="0" err="1"/>
              <a:t>inteprétée</a:t>
            </a:r>
            <a:r>
              <a:rPr lang="fr-FR" dirty="0"/>
              <a:t> par la formule: f(x) = max(0, x). Si l'entrée est négative la sortie est 0 et si elle est négative alors la sortie est x.4 </a:t>
            </a:r>
            <a:endParaRPr lang="en-US" dirty="0" smtClean="0"/>
          </a:p>
        </p:txBody>
      </p:sp>
      <p:pic>
        <p:nvPicPr>
          <p:cNvPr id="3" name="Espace réservé du contenu 2"/>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5162550" y="2428103"/>
            <a:ext cx="3171825" cy="1722803"/>
          </a:xfrm>
        </p:spPr>
      </p:pic>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6875" y="770753"/>
            <a:ext cx="2857500" cy="1600200"/>
          </a:xfrm>
          <a:prstGeom prst="rect">
            <a:avLst/>
          </a:prstGeom>
        </p:spPr>
      </p:pic>
    </p:spTree>
    <p:extLst>
      <p:ext uri="{BB962C8B-B14F-4D97-AF65-F5344CB8AC3E}">
        <p14:creationId xmlns:p14="http://schemas.microsoft.com/office/powerpoint/2010/main" val="24585727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CNN : Sub-Sampling</a:t>
            </a:r>
            <a:endParaRPr lang="en-US" dirty="0"/>
          </a:p>
        </p:txBody>
      </p:sp>
      <p:sp>
        <p:nvSpPr>
          <p:cNvPr id="8" name="Espace réservé du contenu 7"/>
          <p:cNvSpPr>
            <a:spLocks noGrp="1"/>
          </p:cNvSpPr>
          <p:nvPr>
            <p:ph idx="1"/>
          </p:nvPr>
        </p:nvSpPr>
        <p:spPr/>
        <p:txBody>
          <a:bodyPr>
            <a:normAutofit/>
          </a:bodyPr>
          <a:lstStyle/>
          <a:p>
            <a:r>
              <a:rPr lang="en-US" dirty="0" err="1" smtClean="0"/>
              <a:t>Cette</a:t>
            </a:r>
            <a:r>
              <a:rPr lang="en-US" dirty="0" smtClean="0"/>
              <a:t> </a:t>
            </a:r>
            <a:r>
              <a:rPr lang="en-US" dirty="0" err="1" smtClean="0"/>
              <a:t>couche</a:t>
            </a:r>
            <a:r>
              <a:rPr lang="en-US" dirty="0" smtClean="0"/>
              <a:t> </a:t>
            </a:r>
            <a:r>
              <a:rPr lang="en-US" dirty="0" err="1" smtClean="0"/>
              <a:t>va</a:t>
            </a:r>
            <a:r>
              <a:rPr lang="en-US" dirty="0" smtClean="0"/>
              <a:t> </a:t>
            </a:r>
            <a:r>
              <a:rPr lang="en-US" dirty="0" err="1"/>
              <a:t>é</a:t>
            </a:r>
            <a:r>
              <a:rPr lang="en-US" dirty="0" err="1" smtClean="0"/>
              <a:t>chantillon</a:t>
            </a:r>
            <a:r>
              <a:rPr lang="en-US" dirty="0" smtClean="0"/>
              <a:t> (</a:t>
            </a:r>
            <a:r>
              <a:rPr lang="en-US" dirty="0" err="1" smtClean="0"/>
              <a:t>reduire</a:t>
            </a:r>
            <a:r>
              <a:rPr lang="en-US" dirty="0" smtClean="0"/>
              <a:t> la </a:t>
            </a:r>
            <a:r>
              <a:rPr lang="en-US" dirty="0" err="1" smtClean="0"/>
              <a:t>taille</a:t>
            </a:r>
            <a:r>
              <a:rPr lang="en-US" dirty="0" smtClean="0"/>
              <a:t> de) </a:t>
            </a:r>
            <a:r>
              <a:rPr lang="en-US" dirty="0" err="1" smtClean="0"/>
              <a:t>l’image</a:t>
            </a:r>
            <a:r>
              <a:rPr lang="en-US" dirty="0" smtClean="0"/>
              <a:t>.</a:t>
            </a:r>
          </a:p>
          <a:p>
            <a:r>
              <a:rPr lang="en-US" dirty="0" smtClean="0"/>
              <a:t>On </a:t>
            </a:r>
            <a:r>
              <a:rPr lang="en-US" dirty="0" err="1" smtClean="0"/>
              <a:t>parle</a:t>
            </a:r>
            <a:r>
              <a:rPr lang="en-US" dirty="0" smtClean="0"/>
              <a:t> de pooling</a:t>
            </a:r>
          </a:p>
          <a:p>
            <a:pPr lvl="1"/>
            <a:r>
              <a:rPr lang="en-US" dirty="0" smtClean="0"/>
              <a:t>Max</a:t>
            </a:r>
          </a:p>
          <a:p>
            <a:pPr lvl="1"/>
            <a:r>
              <a:rPr lang="en-US" dirty="0" smtClean="0"/>
              <a:t>Average (</a:t>
            </a:r>
            <a:r>
              <a:rPr lang="en-US" dirty="0" err="1" smtClean="0"/>
              <a:t>moyenne</a:t>
            </a:r>
            <a:r>
              <a:rPr lang="en-US" dirty="0" smtClean="0"/>
              <a:t>)</a:t>
            </a:r>
          </a:p>
        </p:txBody>
      </p:sp>
      <p:sp>
        <p:nvSpPr>
          <p:cNvPr id="2" name="Espace réservé du contenu 1"/>
          <p:cNvSpPr>
            <a:spLocks noGrp="1"/>
          </p:cNvSpPr>
          <p:nvPr>
            <p:ph idx="10"/>
          </p:nvPr>
        </p:nvSpPr>
        <p:spPr/>
        <p:txBody>
          <a:bodyPr/>
          <a:lstStyle/>
          <a:p>
            <a:r>
              <a:rPr lang="en-US" dirty="0" smtClean="0"/>
              <a:t>Image </a:t>
            </a:r>
            <a:r>
              <a:rPr lang="en-US" dirty="0" err="1" smtClean="0"/>
              <a:t>reflexion</a:t>
            </a:r>
            <a:endParaRPr lang="en-US"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6567" y="925513"/>
            <a:ext cx="4518005" cy="3331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99895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CNN : </a:t>
            </a:r>
            <a:r>
              <a:rPr lang="en-US" smtClean="0"/>
              <a:t>Full Connection</a:t>
            </a:r>
            <a:endParaRPr lang="en-US" dirty="0"/>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91978"/>
            <a:ext cx="9144000" cy="3855308"/>
          </a:xfrm>
        </p:spPr>
      </p:pic>
      <p:sp>
        <p:nvSpPr>
          <p:cNvPr id="2" name="Espace réservé du contenu 1"/>
          <p:cNvSpPr>
            <a:spLocks noGrp="1"/>
          </p:cNvSpPr>
          <p:nvPr>
            <p:ph idx="10"/>
          </p:nvPr>
        </p:nvSpPr>
        <p:spPr/>
        <p:txBody>
          <a:bodyPr/>
          <a:lstStyle/>
          <a:p>
            <a:r>
              <a:rPr lang="en-US" dirty="0" smtClean="0"/>
              <a:t>Image </a:t>
            </a:r>
            <a:r>
              <a:rPr lang="en-US" dirty="0" err="1" smtClean="0"/>
              <a:t>reflexion</a:t>
            </a:r>
            <a:endParaRPr lang="en-US" dirty="0"/>
          </a:p>
        </p:txBody>
      </p:sp>
    </p:spTree>
    <p:extLst>
      <p:ext uri="{BB962C8B-B14F-4D97-AF65-F5344CB8AC3E}">
        <p14:creationId xmlns:p14="http://schemas.microsoft.com/office/powerpoint/2010/main" val="369342543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dirty="0" err="1" smtClean="0">
                <a:solidFill>
                  <a:srgbClr val="FF8C00"/>
                </a:solidFill>
              </a:rPr>
              <a:t>Avantages</a:t>
            </a:r>
            <a:endParaRPr lang="en-US" dirty="0" smtClean="0">
              <a:solidFill>
                <a:srgbClr val="FF8C00"/>
              </a:solidFill>
            </a:endParaRPr>
          </a:p>
          <a:p>
            <a:r>
              <a:rPr lang="en-US" dirty="0" err="1" smtClean="0"/>
              <a:t>Moins</a:t>
            </a:r>
            <a:r>
              <a:rPr lang="en-US" dirty="0" smtClean="0"/>
              <a:t> de </a:t>
            </a:r>
            <a:r>
              <a:rPr lang="en-US" dirty="0" err="1" smtClean="0"/>
              <a:t>paramètres</a:t>
            </a:r>
            <a:r>
              <a:rPr lang="en-US" dirty="0" smtClean="0"/>
              <a:t> </a:t>
            </a:r>
            <a:r>
              <a:rPr lang="en-US" dirty="0" err="1" smtClean="0"/>
              <a:t>libres</a:t>
            </a:r>
            <a:endParaRPr lang="en-US" dirty="0" smtClean="0"/>
          </a:p>
          <a:p>
            <a:r>
              <a:rPr lang="en-US" dirty="0" err="1" smtClean="0"/>
              <a:t>Complexité</a:t>
            </a:r>
            <a:r>
              <a:rPr lang="en-US" dirty="0" smtClean="0"/>
              <a:t> qui </a:t>
            </a:r>
            <a:r>
              <a:rPr lang="en-US" dirty="0" err="1" smtClean="0"/>
              <a:t>n’explose</a:t>
            </a:r>
            <a:r>
              <a:rPr lang="en-US" dirty="0" smtClean="0"/>
              <a:t> pas avec la </a:t>
            </a:r>
            <a:r>
              <a:rPr lang="en-US" dirty="0" err="1" smtClean="0"/>
              <a:t>taille</a:t>
            </a:r>
            <a:r>
              <a:rPr lang="en-US" dirty="0" smtClean="0"/>
              <a:t> de </a:t>
            </a:r>
            <a:r>
              <a:rPr lang="en-US" dirty="0" err="1" smtClean="0"/>
              <a:t>l’image</a:t>
            </a:r>
            <a:endParaRPr lang="en-US" dirty="0" smtClean="0"/>
          </a:p>
          <a:p>
            <a:r>
              <a:rPr lang="en-US" dirty="0" smtClean="0"/>
              <a:t>Architecture qui </a:t>
            </a:r>
            <a:r>
              <a:rPr lang="en-US" dirty="0" err="1" smtClean="0"/>
              <a:t>facilite</a:t>
            </a:r>
            <a:r>
              <a:rPr lang="en-US" dirty="0" smtClean="0"/>
              <a:t> </a:t>
            </a:r>
            <a:r>
              <a:rPr lang="en-US" dirty="0" err="1" smtClean="0"/>
              <a:t>l’introduction</a:t>
            </a:r>
            <a:r>
              <a:rPr lang="en-US" dirty="0" smtClean="0"/>
              <a:t> de </a:t>
            </a:r>
            <a:r>
              <a:rPr lang="en-US" dirty="0" err="1" smtClean="0"/>
              <a:t>connaissances</a:t>
            </a:r>
            <a:endParaRPr lang="en-US" dirty="0" smtClean="0"/>
          </a:p>
          <a:p>
            <a:r>
              <a:rPr lang="en-US" dirty="0" smtClean="0"/>
              <a:t>La </a:t>
            </a:r>
            <a:r>
              <a:rPr lang="en-US" dirty="0" err="1" smtClean="0"/>
              <a:t>rétro</a:t>
            </a:r>
            <a:r>
              <a:rPr lang="en-US" dirty="0" smtClean="0"/>
              <a:t>-propagation du </a:t>
            </a:r>
            <a:r>
              <a:rPr lang="en-US" dirty="0" err="1" smtClean="0"/>
              <a:t>gradiant</a:t>
            </a:r>
            <a:r>
              <a:rPr lang="en-US" dirty="0" smtClean="0"/>
              <a:t>(Back-Prop) </a:t>
            </a:r>
            <a:r>
              <a:rPr lang="en-US" dirty="0" err="1" smtClean="0"/>
              <a:t>s’adapte</a:t>
            </a:r>
            <a:r>
              <a:rPr lang="en-US" dirty="0" smtClean="0"/>
              <a:t> </a:t>
            </a:r>
            <a:r>
              <a:rPr lang="en-US" dirty="0" err="1" smtClean="0"/>
              <a:t>facilement</a:t>
            </a:r>
            <a:r>
              <a:rPr lang="en-US" dirty="0" smtClean="0"/>
              <a:t>, et </a:t>
            </a:r>
            <a:r>
              <a:rPr lang="en-US" dirty="0" err="1" smtClean="0"/>
              <a:t>peut</a:t>
            </a:r>
            <a:r>
              <a:rPr lang="en-US" dirty="0" smtClean="0"/>
              <a:t> se </a:t>
            </a:r>
            <a:r>
              <a:rPr lang="en-US" dirty="0" err="1" smtClean="0"/>
              <a:t>superposer</a:t>
            </a:r>
            <a:r>
              <a:rPr lang="en-US" dirty="0" smtClean="0"/>
              <a:t> à </a:t>
            </a:r>
            <a:r>
              <a:rPr lang="en-US" dirty="0" err="1" smtClean="0"/>
              <a:t>d’autres</a:t>
            </a:r>
            <a:r>
              <a:rPr lang="en-US" dirty="0" smtClean="0"/>
              <a:t> </a:t>
            </a:r>
            <a:r>
              <a:rPr lang="en-US" dirty="0" err="1" smtClean="0"/>
              <a:t>algorithmes</a:t>
            </a:r>
            <a:endParaRPr lang="en-US" dirty="0" smtClean="0"/>
          </a:p>
          <a:p>
            <a:r>
              <a:rPr lang="en-US" dirty="0" err="1" smtClean="0"/>
              <a:t>Possibilité</a:t>
            </a:r>
            <a:r>
              <a:rPr lang="en-US" dirty="0" smtClean="0"/>
              <a:t> de </a:t>
            </a:r>
            <a:r>
              <a:rPr lang="en-US" dirty="0" err="1" smtClean="0"/>
              <a:t>traitements</a:t>
            </a:r>
            <a:r>
              <a:rPr lang="en-US" dirty="0" smtClean="0"/>
              <a:t> en </a:t>
            </a:r>
            <a:r>
              <a:rPr lang="en-US" dirty="0" err="1" smtClean="0"/>
              <a:t>parallèle</a:t>
            </a:r>
            <a:r>
              <a:rPr lang="en-US" dirty="0" smtClean="0"/>
              <a:t>.</a:t>
            </a:r>
          </a:p>
        </p:txBody>
      </p:sp>
      <p:sp>
        <p:nvSpPr>
          <p:cNvPr id="3" name="Titre 2"/>
          <p:cNvSpPr>
            <a:spLocks noGrp="1"/>
          </p:cNvSpPr>
          <p:nvPr>
            <p:ph type="title"/>
          </p:nvPr>
        </p:nvSpPr>
        <p:spPr/>
        <p:txBody>
          <a:bodyPr>
            <a:normAutofit fontScale="90000"/>
          </a:bodyPr>
          <a:lstStyle/>
          <a:p>
            <a:r>
              <a:rPr lang="en-US" dirty="0" smtClean="0"/>
              <a:t>Convolutional Neural Network</a:t>
            </a:r>
            <a:endParaRPr lang="en-US" dirty="0"/>
          </a:p>
        </p:txBody>
      </p:sp>
    </p:spTree>
    <p:extLst>
      <p:ext uri="{BB962C8B-B14F-4D97-AF65-F5344CB8AC3E}">
        <p14:creationId xmlns:p14="http://schemas.microsoft.com/office/powerpoint/2010/main" val="5752556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p:txBody>
          <a:bodyPr>
            <a:normAutofit/>
          </a:bodyPr>
          <a:lstStyle/>
          <a:p>
            <a:r>
              <a:rPr lang="en-US" sz="6000" dirty="0" smtClean="0">
                <a:solidFill>
                  <a:schemeClr val="bg1"/>
                </a:solidFill>
              </a:rPr>
              <a:t>Choice</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err="1" smtClean="0">
                <a:solidFill>
                  <a:schemeClr val="bg1"/>
                </a:solidFill>
              </a:rPr>
              <a:t>Lequel</a:t>
            </a:r>
            <a:r>
              <a:rPr lang="en-US" sz="2800" dirty="0" smtClean="0">
                <a:solidFill>
                  <a:schemeClr val="bg1"/>
                </a:solidFill>
              </a:rPr>
              <a:t> </a:t>
            </a:r>
            <a:r>
              <a:rPr lang="en-US" sz="2800" dirty="0" err="1" smtClean="0">
                <a:solidFill>
                  <a:schemeClr val="bg1"/>
                </a:solidFill>
              </a:rPr>
              <a:t>prendre</a:t>
            </a:r>
            <a:r>
              <a:rPr lang="en-US" sz="2800" dirty="0" smtClean="0">
                <a:solidFill>
                  <a:schemeClr val="bg1"/>
                </a:solidFill>
              </a:rPr>
              <a:t>???</a:t>
            </a:r>
            <a:endParaRPr lang="en-US" sz="2800" dirty="0">
              <a:solidFill>
                <a:schemeClr val="bg1"/>
              </a:solidFill>
            </a:endParaRPr>
          </a:p>
        </p:txBody>
      </p:sp>
    </p:spTree>
    <p:extLst>
      <p:ext uri="{BB962C8B-B14F-4D97-AF65-F5344CB8AC3E}">
        <p14:creationId xmlns:p14="http://schemas.microsoft.com/office/powerpoint/2010/main" val="220476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Application</a:t>
            </a:r>
            <a:endParaRPr lang="en-US" dirty="0"/>
          </a:p>
        </p:txBody>
      </p:sp>
      <p:sp>
        <p:nvSpPr>
          <p:cNvPr id="2" name="Espace réservé du contenu 1"/>
          <p:cNvSpPr>
            <a:spLocks noGrp="1"/>
          </p:cNvSpPr>
          <p:nvPr>
            <p:ph idx="1"/>
          </p:nvPr>
        </p:nvSpPr>
        <p:spPr/>
        <p:txBody>
          <a:bodyPr/>
          <a:lstStyle/>
          <a:p>
            <a:pPr marL="0" indent="0">
              <a:buNone/>
            </a:pPr>
            <a:r>
              <a:rPr lang="en-US" dirty="0" err="1" smtClean="0"/>
              <a:t>Deux</a:t>
            </a:r>
            <a:r>
              <a:rPr lang="en-US" dirty="0" smtClean="0"/>
              <a:t> types de </a:t>
            </a:r>
            <a:r>
              <a:rPr lang="en-US" dirty="0" err="1" smtClean="0"/>
              <a:t>réseaux</a:t>
            </a:r>
            <a:r>
              <a:rPr lang="en-US" dirty="0" smtClean="0"/>
              <a:t> à considerer</a:t>
            </a:r>
          </a:p>
          <a:p>
            <a:r>
              <a:rPr lang="en-US" dirty="0" smtClean="0"/>
              <a:t>Convolutional Neural Network (CNN)</a:t>
            </a:r>
          </a:p>
          <a:p>
            <a:pPr marL="342900" lvl="1" indent="0">
              <a:buNone/>
            </a:pPr>
            <a:r>
              <a:rPr lang="en-US" dirty="0" err="1" smtClean="0"/>
              <a:t>Generalisation</a:t>
            </a:r>
            <a:r>
              <a:rPr lang="en-US" dirty="0" smtClean="0"/>
              <a:t> du PMC avec des couches NON NEURONALES</a:t>
            </a:r>
          </a:p>
          <a:p>
            <a:r>
              <a:rPr lang="en-US" dirty="0" smtClean="0"/>
              <a:t>Deep Neural Networks (DNN)</a:t>
            </a:r>
          </a:p>
          <a:p>
            <a:pPr marL="342900" lvl="1" indent="0">
              <a:buNone/>
            </a:pPr>
            <a:r>
              <a:rPr lang="en-US" dirty="0" smtClean="0"/>
              <a:t>PMC avec un grand </a:t>
            </a:r>
            <a:r>
              <a:rPr lang="en-US" dirty="0" err="1" smtClean="0"/>
              <a:t>nombre</a:t>
            </a:r>
            <a:r>
              <a:rPr lang="en-US" dirty="0" smtClean="0"/>
              <a:t> de couches</a:t>
            </a:r>
            <a:endParaRPr lang="en-US" dirty="0"/>
          </a:p>
          <a:p>
            <a:r>
              <a:rPr lang="en-US" dirty="0" err="1" smtClean="0"/>
              <a:t>Recurent</a:t>
            </a:r>
            <a:r>
              <a:rPr lang="en-US" dirty="0" smtClean="0"/>
              <a:t> Neural Network (RNN)</a:t>
            </a:r>
          </a:p>
          <a:p>
            <a:pPr marL="342900" lvl="1" indent="0">
              <a:buNone/>
            </a:pPr>
            <a:r>
              <a:rPr lang="en-US" dirty="0" smtClean="0"/>
              <a:t>PMC bouclé</a:t>
            </a:r>
          </a:p>
        </p:txBody>
      </p:sp>
    </p:spTree>
    <p:extLst>
      <p:ext uri="{BB962C8B-B14F-4D97-AF65-F5344CB8AC3E}">
        <p14:creationId xmlns:p14="http://schemas.microsoft.com/office/powerpoint/2010/main" val="244525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2">
                                            <p:txEl>
                                              <p:pRg st="6" end="6"/>
                                            </p:txEl>
                                          </p:spTgt>
                                        </p:tgtEl>
                                        <p:attrNameLst>
                                          <p:attrName>style.visibility</p:attrName>
                                        </p:attrNameLst>
                                      </p:cBhvr>
                                      <p:to>
                                        <p:strVal val="visible"/>
                                      </p:to>
                                    </p:set>
                                    <p:animEffect transition="in" filter="fade">
                                      <p:cBhvr>
                                        <p:cTn id="49" dur="1000"/>
                                        <p:tgtEl>
                                          <p:spTgt spid="2">
                                            <p:txEl>
                                              <p:pRg st="6" end="6"/>
                                            </p:txEl>
                                          </p:spTgt>
                                        </p:tgtEl>
                                      </p:cBhvr>
                                    </p:animEffect>
                                    <p:anim calcmode="lin" valueType="num">
                                      <p:cBhvr>
                                        <p:cTn id="50" dur="1000" fill="hold"/>
                                        <p:tgtEl>
                                          <p:spTgt spid="2">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Application</a:t>
            </a:r>
            <a:endParaRPr lang="en-US" dirty="0"/>
          </a:p>
        </p:txBody>
      </p:sp>
      <p:sp>
        <p:nvSpPr>
          <p:cNvPr id="2" name="Espace réservé du contenu 1"/>
          <p:cNvSpPr>
            <a:spLocks noGrp="1"/>
          </p:cNvSpPr>
          <p:nvPr>
            <p:ph idx="1"/>
          </p:nvPr>
        </p:nvSpPr>
        <p:spPr/>
        <p:txBody>
          <a:bodyPr/>
          <a:lstStyle/>
          <a:p>
            <a:pPr marL="0" indent="0">
              <a:buNone/>
            </a:pPr>
            <a:r>
              <a:rPr lang="en-US" dirty="0" err="1" smtClean="0"/>
              <a:t>Deux</a:t>
            </a:r>
            <a:r>
              <a:rPr lang="en-US" dirty="0" smtClean="0"/>
              <a:t> types </a:t>
            </a:r>
            <a:r>
              <a:rPr lang="en-US" dirty="0" err="1" smtClean="0"/>
              <a:t>d’entées</a:t>
            </a:r>
            <a:r>
              <a:rPr lang="en-US" dirty="0" smtClean="0"/>
              <a:t> à considerer</a:t>
            </a:r>
          </a:p>
          <a:p>
            <a:pPr marL="514350" indent="-514350">
              <a:buFont typeface="+mj-lt"/>
              <a:buAutoNum type="arabicPeriod"/>
            </a:pPr>
            <a:r>
              <a:rPr lang="en-US" dirty="0" smtClean="0"/>
              <a:t>Entrées sans </a:t>
            </a:r>
            <a:r>
              <a:rPr lang="en-US" dirty="0" err="1" smtClean="0"/>
              <a:t>topologie</a:t>
            </a:r>
            <a:r>
              <a:rPr lang="en-US" dirty="0" smtClean="0"/>
              <a:t> (</a:t>
            </a:r>
            <a:r>
              <a:rPr lang="en-US" dirty="0" err="1" smtClean="0"/>
              <a:t>une</a:t>
            </a:r>
            <a:r>
              <a:rPr lang="en-US" dirty="0" smtClean="0"/>
              <a:t> </a:t>
            </a:r>
            <a:r>
              <a:rPr lang="en-US" dirty="0" err="1" smtClean="0"/>
              <a:t>liste</a:t>
            </a:r>
            <a:r>
              <a:rPr lang="en-US" dirty="0" smtClean="0"/>
              <a:t> de variables </a:t>
            </a:r>
            <a:r>
              <a:rPr lang="en-US" dirty="0" err="1" smtClean="0"/>
              <a:t>explicatives</a:t>
            </a:r>
            <a:r>
              <a:rPr lang="en-US" dirty="0" smtClean="0"/>
              <a:t>)</a:t>
            </a:r>
          </a:p>
          <a:p>
            <a:pPr marL="342900" lvl="1" indent="0">
              <a:buNone/>
            </a:pPr>
            <a:r>
              <a:rPr lang="en-US" dirty="0" smtClean="0"/>
              <a:t>Deep Neural Network (DNN)</a:t>
            </a:r>
          </a:p>
          <a:p>
            <a:pPr marL="342900" lvl="1" indent="0">
              <a:buNone/>
            </a:pPr>
            <a:r>
              <a:rPr lang="en-US" dirty="0" smtClean="0"/>
              <a:t>Regression/Classification </a:t>
            </a:r>
            <a:r>
              <a:rPr lang="en-US" dirty="0" err="1" smtClean="0"/>
              <a:t>linéaire</a:t>
            </a:r>
            <a:r>
              <a:rPr lang="en-US" dirty="0" smtClean="0"/>
              <a:t> pour des </a:t>
            </a:r>
            <a:r>
              <a:rPr lang="en-US" dirty="0" err="1" smtClean="0"/>
              <a:t>jeux</a:t>
            </a:r>
            <a:r>
              <a:rPr lang="en-US" dirty="0" smtClean="0"/>
              <a:t> de </a:t>
            </a:r>
            <a:r>
              <a:rPr lang="en-US" dirty="0" err="1" smtClean="0"/>
              <a:t>données</a:t>
            </a:r>
            <a:r>
              <a:rPr lang="en-US" dirty="0" smtClean="0"/>
              <a:t> avec un grand </a:t>
            </a:r>
            <a:r>
              <a:rPr lang="en-US" dirty="0" err="1" smtClean="0"/>
              <a:t>nombre</a:t>
            </a:r>
            <a:r>
              <a:rPr lang="en-US" dirty="0" smtClean="0"/>
              <a:t> de variables.</a:t>
            </a:r>
          </a:p>
          <a:p>
            <a:pPr marL="342900" lvl="1" indent="0">
              <a:buNone/>
            </a:pPr>
            <a:r>
              <a:rPr lang="en-US" dirty="0" err="1" smtClean="0"/>
              <a:t>Domotique</a:t>
            </a:r>
            <a:r>
              <a:rPr lang="en-US" dirty="0" smtClean="0"/>
              <a:t>, marketing, </a:t>
            </a:r>
            <a:r>
              <a:rPr lang="en-US" dirty="0" err="1" smtClean="0"/>
              <a:t>actuariat</a:t>
            </a:r>
            <a:endParaRPr lang="en-US" dirty="0" smtClean="0"/>
          </a:p>
        </p:txBody>
      </p:sp>
    </p:spTree>
    <p:extLst>
      <p:ext uri="{BB962C8B-B14F-4D97-AF65-F5344CB8AC3E}">
        <p14:creationId xmlns:p14="http://schemas.microsoft.com/office/powerpoint/2010/main" val="214462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prstGeom prst="rect">
            <a:avLst/>
          </a:prstGeom>
        </p:spPr>
        <p:txBody>
          <a:bodyPr>
            <a:normAutofit fontScale="90000"/>
          </a:bodyPr>
          <a:lstStyle/>
          <a:p>
            <a:r>
              <a:rPr lang="en-US" dirty="0" err="1" smtClean="0"/>
              <a:t>Neurone</a:t>
            </a:r>
            <a:r>
              <a:rPr lang="en-US" dirty="0" smtClean="0"/>
              <a:t> </a:t>
            </a:r>
            <a:r>
              <a:rPr lang="en-US" dirty="0" err="1" smtClean="0"/>
              <a:t>Artificiel</a:t>
            </a:r>
            <a:endParaRPr lang="en-US" dirty="0"/>
          </a:p>
        </p:txBody>
      </p:sp>
      <p:sp>
        <p:nvSpPr>
          <p:cNvPr id="5" name="Espace réservé du contenu 4"/>
          <p:cNvSpPr>
            <a:spLocks noGrp="1"/>
          </p:cNvSpPr>
          <p:nvPr>
            <p:ph idx="1"/>
          </p:nvPr>
        </p:nvSpPr>
        <p:spPr/>
        <p:txBody>
          <a:bodyPr>
            <a:normAutofit lnSpcReduction="10000"/>
          </a:bodyPr>
          <a:lstStyle/>
          <a:p>
            <a:r>
              <a:rPr lang="fr-FR" dirty="0" err="1" smtClean="0">
                <a:solidFill>
                  <a:srgbClr val="FF8C00"/>
                </a:solidFill>
                <a:latin typeface="+mj-lt"/>
              </a:rPr>
              <a:t>History</a:t>
            </a:r>
            <a:r>
              <a:rPr lang="fr-FR" dirty="0" smtClean="0">
                <a:solidFill>
                  <a:srgbClr val="FF8C00"/>
                </a:solidFill>
                <a:latin typeface="+mj-lt"/>
              </a:rPr>
              <a:t> : 1943</a:t>
            </a:r>
          </a:p>
          <a:p>
            <a:r>
              <a:rPr lang="fr-FR" dirty="0" smtClean="0">
                <a:solidFill>
                  <a:srgbClr val="00B050"/>
                </a:solidFill>
                <a:latin typeface="+mj-lt"/>
              </a:rPr>
              <a:t>J. Mc </a:t>
            </a:r>
            <a:r>
              <a:rPr lang="fr-FR" dirty="0" err="1" smtClean="0">
                <a:solidFill>
                  <a:srgbClr val="00B050"/>
                </a:solidFill>
                <a:latin typeface="+mj-lt"/>
              </a:rPr>
              <a:t>Culloch</a:t>
            </a:r>
            <a:r>
              <a:rPr lang="fr-FR" dirty="0" smtClean="0">
                <a:solidFill>
                  <a:srgbClr val="00B050"/>
                </a:solidFill>
                <a:latin typeface="+mj-lt"/>
              </a:rPr>
              <a:t> et W. </a:t>
            </a:r>
            <a:r>
              <a:rPr lang="fr-FR" dirty="0" err="1" smtClean="0">
                <a:solidFill>
                  <a:srgbClr val="00B050"/>
                </a:solidFill>
                <a:latin typeface="+mj-lt"/>
              </a:rPr>
              <a:t>Pitts</a:t>
            </a:r>
            <a:endParaRPr lang="fr-FR" dirty="0" smtClean="0">
              <a:solidFill>
                <a:srgbClr val="00B050"/>
              </a:solidFill>
              <a:latin typeface="+mj-lt"/>
            </a:endParaRPr>
          </a:p>
          <a:p>
            <a:r>
              <a:rPr lang="fr-FR" dirty="0" err="1" smtClean="0">
                <a:solidFill>
                  <a:schemeClr val="tx2"/>
                </a:solidFill>
                <a:latin typeface="+mj-lt"/>
              </a:rPr>
              <a:t>Mod</a:t>
            </a:r>
            <a:r>
              <a:rPr lang="en-US" dirty="0" err="1" smtClean="0">
                <a:solidFill>
                  <a:schemeClr val="tx2"/>
                </a:solidFill>
                <a:latin typeface="+mj-lt"/>
              </a:rPr>
              <a:t>èle</a:t>
            </a:r>
            <a:r>
              <a:rPr lang="en-US" dirty="0" smtClean="0">
                <a:solidFill>
                  <a:schemeClr val="tx2"/>
                </a:solidFill>
                <a:latin typeface="+mj-lt"/>
              </a:rPr>
              <a:t> </a:t>
            </a:r>
            <a:r>
              <a:rPr lang="en-US" dirty="0" err="1" smtClean="0">
                <a:solidFill>
                  <a:schemeClr val="tx2"/>
                </a:solidFill>
                <a:latin typeface="+mj-lt"/>
              </a:rPr>
              <a:t>binaire</a:t>
            </a:r>
            <a:r>
              <a:rPr lang="en-US" dirty="0" smtClean="0">
                <a:solidFill>
                  <a:schemeClr val="tx2"/>
                </a:solidFill>
                <a:latin typeface="+mj-lt"/>
              </a:rPr>
              <a:t> du </a:t>
            </a:r>
            <a:r>
              <a:rPr lang="en-US" dirty="0" err="1" smtClean="0">
                <a:solidFill>
                  <a:schemeClr val="tx2"/>
                </a:solidFill>
                <a:latin typeface="+mj-lt"/>
              </a:rPr>
              <a:t>neurone</a:t>
            </a:r>
            <a:r>
              <a:rPr lang="en-US" dirty="0" smtClean="0">
                <a:solidFill>
                  <a:schemeClr val="tx2"/>
                </a:solidFill>
                <a:latin typeface="+mj-lt"/>
              </a:rPr>
              <a:t> </a:t>
            </a:r>
            <a:r>
              <a:rPr lang="en-US" dirty="0" err="1" smtClean="0">
                <a:solidFill>
                  <a:schemeClr val="tx2"/>
                </a:solidFill>
                <a:latin typeface="+mj-lt"/>
              </a:rPr>
              <a:t>biologique</a:t>
            </a:r>
            <a:r>
              <a:rPr lang="en-US" dirty="0" smtClean="0">
                <a:solidFill>
                  <a:schemeClr val="tx2"/>
                </a:solidFill>
                <a:latin typeface="+mj-lt"/>
              </a:rPr>
              <a:t>.</a:t>
            </a:r>
          </a:p>
          <a:p>
            <a:r>
              <a:rPr lang="en-US" dirty="0" smtClean="0">
                <a:solidFill>
                  <a:schemeClr val="tx2"/>
                </a:solidFill>
                <a:latin typeface="+mj-lt"/>
              </a:rPr>
              <a:t>Les auteurs </a:t>
            </a:r>
            <a:r>
              <a:rPr lang="en-US" dirty="0" err="1" smtClean="0">
                <a:solidFill>
                  <a:schemeClr val="tx2"/>
                </a:solidFill>
                <a:latin typeface="+mj-lt"/>
              </a:rPr>
              <a:t>montrent</a:t>
            </a:r>
            <a:r>
              <a:rPr lang="en-US" dirty="0" smtClean="0">
                <a:solidFill>
                  <a:schemeClr val="tx2"/>
                </a:solidFill>
                <a:latin typeface="+mj-lt"/>
              </a:rPr>
              <a:t> </a:t>
            </a:r>
            <a:r>
              <a:rPr lang="en-US" dirty="0" err="1" smtClean="0">
                <a:solidFill>
                  <a:schemeClr val="tx2"/>
                </a:solidFill>
                <a:latin typeface="+mj-lt"/>
              </a:rPr>
              <a:t>que</a:t>
            </a:r>
            <a:r>
              <a:rPr lang="en-US" dirty="0" smtClean="0">
                <a:solidFill>
                  <a:schemeClr val="tx2"/>
                </a:solidFill>
                <a:latin typeface="+mj-lt"/>
              </a:rPr>
              <a:t> </a:t>
            </a:r>
            <a:r>
              <a:rPr lang="en-US" dirty="0" err="1" smtClean="0">
                <a:solidFill>
                  <a:schemeClr val="tx2"/>
                </a:solidFill>
                <a:latin typeface="+mj-lt"/>
              </a:rPr>
              <a:t>ces</a:t>
            </a:r>
            <a:r>
              <a:rPr lang="en-US" dirty="0" smtClean="0">
                <a:solidFill>
                  <a:schemeClr val="tx2"/>
                </a:solidFill>
                <a:latin typeface="+mj-lt"/>
              </a:rPr>
              <a:t> neurons en </a:t>
            </a:r>
            <a:r>
              <a:rPr lang="en-US" dirty="0" err="1" smtClean="0">
                <a:solidFill>
                  <a:schemeClr val="tx2"/>
                </a:solidFill>
                <a:latin typeface="+mj-lt"/>
              </a:rPr>
              <a:t>réseau</a:t>
            </a:r>
            <a:r>
              <a:rPr lang="en-US" dirty="0" smtClean="0">
                <a:solidFill>
                  <a:schemeClr val="tx2"/>
                </a:solidFill>
                <a:latin typeface="+mj-lt"/>
              </a:rPr>
              <a:t> </a:t>
            </a:r>
            <a:r>
              <a:rPr lang="en-US" dirty="0" err="1" smtClean="0">
                <a:solidFill>
                  <a:schemeClr val="tx2"/>
                </a:solidFill>
                <a:latin typeface="+mj-lt"/>
              </a:rPr>
              <a:t>peuvent</a:t>
            </a:r>
            <a:r>
              <a:rPr lang="en-US" dirty="0" smtClean="0">
                <a:solidFill>
                  <a:schemeClr val="tx2"/>
                </a:solidFill>
                <a:latin typeface="+mj-lt"/>
              </a:rPr>
              <a:t> </a:t>
            </a:r>
            <a:r>
              <a:rPr lang="en-US" dirty="0" err="1" smtClean="0">
                <a:solidFill>
                  <a:schemeClr val="tx2"/>
                </a:solidFill>
                <a:latin typeface="+mj-lt"/>
              </a:rPr>
              <a:t>réaliser</a:t>
            </a:r>
            <a:r>
              <a:rPr lang="en-US" dirty="0" smtClean="0">
                <a:solidFill>
                  <a:schemeClr val="tx2"/>
                </a:solidFill>
                <a:latin typeface="+mj-lt"/>
              </a:rPr>
              <a:t> des </a:t>
            </a:r>
            <a:r>
              <a:rPr lang="en-US" dirty="0" err="1" smtClean="0">
                <a:solidFill>
                  <a:schemeClr val="tx2"/>
                </a:solidFill>
                <a:latin typeface="+mj-lt"/>
              </a:rPr>
              <a:t>fonctions</a:t>
            </a:r>
            <a:r>
              <a:rPr lang="en-US" dirty="0" smtClean="0">
                <a:solidFill>
                  <a:schemeClr val="tx2"/>
                </a:solidFill>
                <a:latin typeface="+mj-lt"/>
              </a:rPr>
              <a:t> </a:t>
            </a:r>
            <a:r>
              <a:rPr lang="en-US" dirty="0" err="1" smtClean="0">
                <a:solidFill>
                  <a:schemeClr val="tx2"/>
                </a:solidFill>
                <a:latin typeface="+mj-lt"/>
              </a:rPr>
              <a:t>logiques</a:t>
            </a:r>
            <a:r>
              <a:rPr lang="en-US" dirty="0" smtClean="0">
                <a:solidFill>
                  <a:schemeClr val="tx2"/>
                </a:solidFill>
                <a:latin typeface="+mj-lt"/>
              </a:rPr>
              <a:t> </a:t>
            </a:r>
            <a:r>
              <a:rPr lang="en-US" dirty="0" err="1" smtClean="0">
                <a:solidFill>
                  <a:schemeClr val="tx2"/>
                </a:solidFill>
                <a:latin typeface="+mj-lt"/>
              </a:rPr>
              <a:t>ou</a:t>
            </a:r>
            <a:r>
              <a:rPr lang="en-US" dirty="0" smtClean="0">
                <a:solidFill>
                  <a:schemeClr val="tx2"/>
                </a:solidFill>
                <a:latin typeface="+mj-lt"/>
              </a:rPr>
              <a:t> </a:t>
            </a:r>
            <a:r>
              <a:rPr lang="en-US" dirty="0" err="1" smtClean="0">
                <a:solidFill>
                  <a:schemeClr val="tx2"/>
                </a:solidFill>
                <a:latin typeface="+mj-lt"/>
              </a:rPr>
              <a:t>arithmétiques</a:t>
            </a:r>
            <a:endParaRPr lang="fr-FR" dirty="0" smtClean="0">
              <a:solidFill>
                <a:schemeClr val="tx2"/>
              </a:solidFill>
              <a:latin typeface="+mj-lt"/>
            </a:endParaRPr>
          </a:p>
        </p:txBody>
      </p:sp>
      <p:pic>
        <p:nvPicPr>
          <p:cNvPr id="2" name="Espace réservé du contenu 1"/>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4296578" y="881837"/>
            <a:ext cx="2252337" cy="3470217"/>
          </a:xfr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915" y="881838"/>
            <a:ext cx="2434400" cy="3464020"/>
          </a:xfrm>
          <a:prstGeom prst="rect">
            <a:avLst/>
          </a:prstGeom>
        </p:spPr>
      </p:pic>
    </p:spTree>
    <p:extLst>
      <p:ext uri="{BB962C8B-B14F-4D97-AF65-F5344CB8AC3E}">
        <p14:creationId xmlns:p14="http://schemas.microsoft.com/office/powerpoint/2010/main" val="38990506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Application</a:t>
            </a:r>
            <a:endParaRPr lang="en-US" dirty="0"/>
          </a:p>
        </p:txBody>
      </p:sp>
      <p:sp>
        <p:nvSpPr>
          <p:cNvPr id="2" name="Espace réservé du contenu 1"/>
          <p:cNvSpPr>
            <a:spLocks noGrp="1"/>
          </p:cNvSpPr>
          <p:nvPr>
            <p:ph idx="1"/>
          </p:nvPr>
        </p:nvSpPr>
        <p:spPr/>
        <p:txBody>
          <a:bodyPr/>
          <a:lstStyle/>
          <a:p>
            <a:pPr marL="0" indent="0">
              <a:buNone/>
            </a:pPr>
            <a:r>
              <a:rPr lang="en-US" dirty="0" err="1" smtClean="0"/>
              <a:t>Deux</a:t>
            </a:r>
            <a:r>
              <a:rPr lang="en-US" dirty="0" smtClean="0"/>
              <a:t> types </a:t>
            </a:r>
            <a:r>
              <a:rPr lang="en-US" dirty="0" err="1" smtClean="0"/>
              <a:t>d’entées</a:t>
            </a:r>
            <a:r>
              <a:rPr lang="en-US" dirty="0" smtClean="0"/>
              <a:t> à considerer</a:t>
            </a:r>
          </a:p>
          <a:p>
            <a:pPr marL="0" indent="0">
              <a:buNone/>
            </a:pPr>
            <a:r>
              <a:rPr lang="en-US" dirty="0" smtClean="0"/>
              <a:t>2.  Entrées avec </a:t>
            </a:r>
            <a:r>
              <a:rPr lang="en-US" dirty="0" err="1" smtClean="0"/>
              <a:t>topologie</a:t>
            </a:r>
            <a:r>
              <a:rPr lang="en-US" dirty="0" smtClean="0"/>
              <a:t> (</a:t>
            </a:r>
            <a:r>
              <a:rPr lang="en-US" dirty="0" err="1" smtClean="0"/>
              <a:t>une</a:t>
            </a:r>
            <a:r>
              <a:rPr lang="en-US" dirty="0" smtClean="0"/>
              <a:t> image, un signal)</a:t>
            </a:r>
          </a:p>
          <a:p>
            <a:pPr lvl="1"/>
            <a:r>
              <a:rPr lang="en-US" dirty="0" smtClean="0"/>
              <a:t>Convolutional Neural Network &amp; </a:t>
            </a:r>
            <a:r>
              <a:rPr lang="en-US" dirty="0" err="1" smtClean="0"/>
              <a:t>Recurent</a:t>
            </a:r>
            <a:r>
              <a:rPr lang="en-US" dirty="0" smtClean="0"/>
              <a:t> Neural Network</a:t>
            </a:r>
          </a:p>
          <a:p>
            <a:pPr lvl="1"/>
            <a:r>
              <a:rPr lang="en-US" dirty="0" err="1" smtClean="0"/>
              <a:t>Détection</a:t>
            </a:r>
            <a:r>
              <a:rPr lang="en-US" dirty="0" smtClean="0"/>
              <a:t>/Classification de patterns </a:t>
            </a:r>
            <a:r>
              <a:rPr lang="en-US" dirty="0" err="1" smtClean="0"/>
              <a:t>dans</a:t>
            </a:r>
            <a:r>
              <a:rPr lang="en-US" dirty="0" smtClean="0"/>
              <a:t> des images et des </a:t>
            </a:r>
            <a:r>
              <a:rPr lang="en-US" dirty="0" err="1" smtClean="0"/>
              <a:t>signaux</a:t>
            </a:r>
            <a:r>
              <a:rPr lang="en-US" dirty="0" smtClean="0"/>
              <a:t>.</a:t>
            </a:r>
          </a:p>
          <a:p>
            <a:pPr lvl="1"/>
            <a:r>
              <a:rPr lang="en-US" dirty="0" smtClean="0"/>
              <a:t>Object recognition, Face detection, Face recognition -&gt; computer vision</a:t>
            </a:r>
          </a:p>
          <a:p>
            <a:pPr lvl="1"/>
            <a:r>
              <a:rPr lang="en-US" dirty="0"/>
              <a:t>Speech recognition, Voice recognition</a:t>
            </a:r>
          </a:p>
        </p:txBody>
      </p:sp>
    </p:spTree>
    <p:extLst>
      <p:ext uri="{BB962C8B-B14F-4D97-AF65-F5344CB8AC3E}">
        <p14:creationId xmlns:p14="http://schemas.microsoft.com/office/powerpoint/2010/main" val="317631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1000"/>
                                        <p:tgtEl>
                                          <p:spTgt spid="2">
                                            <p:txEl>
                                              <p:pRg st="2" end="2"/>
                                            </p:txEl>
                                          </p:spTgt>
                                        </p:tgtEl>
                                      </p:cBhvr>
                                    </p:animEffect>
                                    <p:anim calcmode="lin" valueType="num">
                                      <p:cBhvr>
                                        <p:cTn id="22"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1000"/>
                                        <p:tgtEl>
                                          <p:spTgt spid="2">
                                            <p:txEl>
                                              <p:pRg st="3" end="3"/>
                                            </p:txEl>
                                          </p:spTgt>
                                        </p:tgtEl>
                                      </p:cBhvr>
                                    </p:animEffect>
                                    <p:anim calcmode="lin" valueType="num">
                                      <p:cBhvr>
                                        <p:cTn id="29"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1000"/>
                                        <p:tgtEl>
                                          <p:spTgt spid="2">
                                            <p:txEl>
                                              <p:pRg st="4" end="4"/>
                                            </p:txEl>
                                          </p:spTgt>
                                        </p:tgtEl>
                                      </p:cBhvr>
                                    </p:animEffect>
                                    <p:anim calcmode="lin" valueType="num">
                                      <p:cBhvr>
                                        <p:cTn id="36" dur="100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1000"/>
                                        <p:tgtEl>
                                          <p:spTgt spid="2">
                                            <p:txEl>
                                              <p:pRg st="5" end="5"/>
                                            </p:txEl>
                                          </p:spTgt>
                                        </p:tgtEl>
                                      </p:cBhvr>
                                    </p:animEffect>
                                    <p:anim calcmode="lin" valueType="num">
                                      <p:cBhvr>
                                        <p:cTn id="43" dur="100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re 3"/>
          <p:cNvSpPr>
            <a:spLocks noGrp="1"/>
          </p:cNvSpPr>
          <p:nvPr>
            <p:ph type="ctrTitle"/>
          </p:nvPr>
        </p:nvSpPr>
        <p:spPr/>
        <p:txBody>
          <a:bodyPr>
            <a:normAutofit/>
          </a:bodyPr>
          <a:lstStyle/>
          <a:p>
            <a:r>
              <a:rPr lang="en-US" sz="6000" dirty="0" smtClean="0">
                <a:solidFill>
                  <a:schemeClr val="bg1"/>
                </a:solidFill>
              </a:rPr>
              <a:t>Question </a:t>
            </a:r>
            <a:r>
              <a:rPr lang="en-US" sz="6000" dirty="0" err="1" smtClean="0">
                <a:solidFill>
                  <a:schemeClr val="bg1"/>
                </a:solidFill>
              </a:rPr>
              <a:t>ouverte</a:t>
            </a:r>
            <a:endParaRPr lang="en-US" sz="6000" dirty="0">
              <a:solidFill>
                <a:schemeClr val="bg1"/>
              </a:solidFill>
            </a:endParaRPr>
          </a:p>
        </p:txBody>
      </p:sp>
      <p:sp>
        <p:nvSpPr>
          <p:cNvPr id="5" name="Sous-titre 4"/>
          <p:cNvSpPr>
            <a:spLocks noGrp="1"/>
          </p:cNvSpPr>
          <p:nvPr>
            <p:ph type="subTitle" idx="1"/>
          </p:nvPr>
        </p:nvSpPr>
        <p:spPr/>
        <p:txBody>
          <a:bodyPr>
            <a:normAutofit/>
          </a:bodyPr>
          <a:lstStyle/>
          <a:p>
            <a:r>
              <a:rPr lang="en-US" sz="2800" dirty="0" smtClean="0">
                <a:solidFill>
                  <a:schemeClr val="bg1"/>
                </a:solidFill>
              </a:rPr>
              <a:t>PMC BLACK-BOX</a:t>
            </a:r>
            <a:endParaRPr lang="en-US" sz="2800" dirty="0">
              <a:solidFill>
                <a:schemeClr val="bg1"/>
              </a:solidFill>
            </a:endParaRPr>
          </a:p>
        </p:txBody>
      </p:sp>
    </p:spTree>
    <p:extLst>
      <p:ext uri="{BB962C8B-B14F-4D97-AF65-F5344CB8AC3E}">
        <p14:creationId xmlns:p14="http://schemas.microsoft.com/office/powerpoint/2010/main" val="1103588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circle(in)">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smtClean="0"/>
              <a:t>Question </a:t>
            </a:r>
            <a:r>
              <a:rPr lang="en-US" dirty="0" err="1" smtClean="0"/>
              <a:t>ouverte</a:t>
            </a:r>
            <a:endParaRPr lang="en-US" dirty="0"/>
          </a:p>
        </p:txBody>
      </p:sp>
      <p:sp>
        <p:nvSpPr>
          <p:cNvPr id="8" name="Espace réservé du contenu 7"/>
          <p:cNvSpPr>
            <a:spLocks noGrp="1"/>
          </p:cNvSpPr>
          <p:nvPr>
            <p:ph idx="1"/>
          </p:nvPr>
        </p:nvSpPr>
        <p:spPr/>
        <p:txBody>
          <a:bodyPr>
            <a:normAutofit/>
          </a:bodyPr>
          <a:lstStyle/>
          <a:p>
            <a:r>
              <a:rPr lang="en-US" dirty="0" smtClean="0"/>
              <a:t>Un Perceptron multi-couches (MLP) </a:t>
            </a:r>
            <a:r>
              <a:rPr lang="en-US" dirty="0" err="1" smtClean="0"/>
              <a:t>est</a:t>
            </a:r>
            <a:r>
              <a:rPr lang="en-US" dirty="0" smtClean="0"/>
              <a:t> </a:t>
            </a:r>
            <a:r>
              <a:rPr lang="en-US" dirty="0" err="1" smtClean="0"/>
              <a:t>une</a:t>
            </a:r>
            <a:r>
              <a:rPr lang="en-US" dirty="0" smtClean="0"/>
              <a:t> </a:t>
            </a:r>
            <a:r>
              <a:rPr lang="en-US" dirty="0" err="1" smtClean="0"/>
              <a:t>boite</a:t>
            </a:r>
            <a:r>
              <a:rPr lang="en-US" dirty="0" smtClean="0"/>
              <a:t> noire, Un Deep Neural Network encore plus!</a:t>
            </a:r>
          </a:p>
          <a:p>
            <a:r>
              <a:rPr lang="en-US" dirty="0" err="1" smtClean="0"/>
              <a:t>Alors</a:t>
            </a:r>
            <a:r>
              <a:rPr lang="en-US" dirty="0" smtClean="0"/>
              <a:t>, comment </a:t>
            </a:r>
            <a:r>
              <a:rPr lang="en-US" dirty="0" err="1" smtClean="0"/>
              <a:t>expliquer</a:t>
            </a:r>
            <a:r>
              <a:rPr lang="en-US" dirty="0" smtClean="0"/>
              <a:t> la decision du </a:t>
            </a:r>
            <a:r>
              <a:rPr lang="en-US" dirty="0" err="1" smtClean="0"/>
              <a:t>réseau</a:t>
            </a:r>
            <a:r>
              <a:rPr lang="en-US" dirty="0" smtClean="0"/>
              <a:t>??</a:t>
            </a:r>
          </a:p>
        </p:txBody>
      </p:sp>
      <p:pic>
        <p:nvPicPr>
          <p:cNvPr id="3" name="Espace réservé du contenu 2"/>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4652781" y="753761"/>
            <a:ext cx="4191363" cy="4028303"/>
          </a:xfrm>
        </p:spPr>
      </p:pic>
    </p:spTree>
    <p:extLst>
      <p:ext uri="{BB962C8B-B14F-4D97-AF65-F5344CB8AC3E}">
        <p14:creationId xmlns:p14="http://schemas.microsoft.com/office/powerpoint/2010/main" val="15846741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Question </a:t>
            </a:r>
            <a:r>
              <a:rPr lang="en-US" dirty="0" err="1" smtClean="0"/>
              <a:t>ouverte</a:t>
            </a:r>
            <a:endParaRPr lang="en-US" dirty="0"/>
          </a:p>
        </p:txBody>
      </p:sp>
      <p:sp>
        <p:nvSpPr>
          <p:cNvPr id="2" name="Espace réservé du contenu 1"/>
          <p:cNvSpPr>
            <a:spLocks noGrp="1"/>
          </p:cNvSpPr>
          <p:nvPr>
            <p:ph idx="1"/>
          </p:nvPr>
        </p:nvSpPr>
        <p:spPr/>
        <p:txBody>
          <a:bodyPr/>
          <a:lstStyle/>
          <a:p>
            <a:pPr marL="0" indent="0">
              <a:buNone/>
            </a:pPr>
            <a:r>
              <a:rPr lang="en-US" dirty="0" err="1" smtClean="0"/>
              <a:t>aphaGO</a:t>
            </a:r>
            <a:r>
              <a:rPr lang="en-US" dirty="0" smtClean="0"/>
              <a:t> </a:t>
            </a:r>
            <a:r>
              <a:rPr lang="en-US" dirty="0" err="1" smtClean="0"/>
              <a:t>victoire</a:t>
            </a:r>
            <a:endParaRPr lang="en-US" dirty="0"/>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89825"/>
            <a:ext cx="9144000" cy="4094644"/>
          </a:xfrm>
          <a:prstGeom prst="rect">
            <a:avLst/>
          </a:prstGeom>
        </p:spPr>
      </p:pic>
    </p:spTree>
    <p:extLst>
      <p:ext uri="{BB962C8B-B14F-4D97-AF65-F5344CB8AC3E}">
        <p14:creationId xmlns:p14="http://schemas.microsoft.com/office/powerpoint/2010/main" val="320466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78466BC0-9AF1-2343-8F52-B12E408710FE}"/>
              </a:ext>
            </a:extLst>
          </p:cNvPr>
          <p:cNvPicPr>
            <a:picLocks noChangeAspect="1"/>
          </p:cNvPicPr>
          <p:nvPr/>
        </p:nvPicPr>
        <p:blipFill>
          <a:blip r:embed="rId2"/>
          <a:stretch>
            <a:fillRect/>
          </a:stretch>
        </p:blipFill>
        <p:spPr>
          <a:xfrm>
            <a:off x="11261" y="0"/>
            <a:ext cx="9121478" cy="5143500"/>
          </a:xfrm>
          <a:prstGeom prst="rect">
            <a:avLst/>
          </a:prstGeom>
        </p:spPr>
      </p:pic>
    </p:spTree>
    <p:extLst>
      <p:ext uri="{BB962C8B-B14F-4D97-AF65-F5344CB8AC3E}">
        <p14:creationId xmlns:p14="http://schemas.microsoft.com/office/powerpoint/2010/main" val="1999024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pPr marL="0" indent="0">
              <a:buNone/>
            </a:pPr>
            <a:r>
              <a:rPr lang="en-US" dirty="0" smtClean="0"/>
              <a:t> </a:t>
            </a:r>
            <a:endParaRPr lang="en-US" dirty="0"/>
          </a:p>
        </p:txBody>
      </p:sp>
      <p:sp>
        <p:nvSpPr>
          <p:cNvPr id="3" name="Titre 2"/>
          <p:cNvSpPr>
            <a:spLocks noGrp="1"/>
          </p:cNvSpPr>
          <p:nvPr>
            <p:ph type="title"/>
          </p:nvPr>
        </p:nvSpPr>
        <p:spPr/>
        <p:txBody>
          <a:bodyPr>
            <a:normAutofit fontScale="90000"/>
          </a:bodyPr>
          <a:lstStyle/>
          <a:p>
            <a:r>
              <a:rPr lang="en-US" dirty="0" err="1" smtClean="0"/>
              <a:t>Neurone</a:t>
            </a:r>
            <a:r>
              <a:rPr lang="en-US" dirty="0" smtClean="0"/>
              <a:t> </a:t>
            </a:r>
            <a:r>
              <a:rPr lang="en-US" dirty="0" err="1" smtClean="0"/>
              <a:t>Artificiel</a:t>
            </a:r>
            <a:endParaRPr lang="en-US" dirty="0"/>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0832"/>
            <a:ext cx="9144000" cy="3951094"/>
          </a:xfrm>
          <a:prstGeom prst="rect">
            <a:avLst/>
          </a:prstGeom>
        </p:spPr>
      </p:pic>
    </p:spTree>
    <p:extLst>
      <p:ext uri="{BB962C8B-B14F-4D97-AF65-F5344CB8AC3E}">
        <p14:creationId xmlns:p14="http://schemas.microsoft.com/office/powerpoint/2010/main" val="36990305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err="1" smtClean="0"/>
              <a:t>Neurone</a:t>
            </a:r>
            <a:r>
              <a:rPr lang="en-US" dirty="0" smtClean="0"/>
              <a:t> </a:t>
            </a:r>
            <a:r>
              <a:rPr lang="en-US" dirty="0" err="1" smtClean="0"/>
              <a:t>Formel</a:t>
            </a:r>
            <a:endParaRPr lang="en-US" dirty="0"/>
          </a:p>
        </p:txBody>
      </p:sp>
      <p:sp>
        <p:nvSpPr>
          <p:cNvPr id="8" name="Espace réservé du contenu 7"/>
          <p:cNvSpPr>
            <a:spLocks noGrp="1"/>
          </p:cNvSpPr>
          <p:nvPr>
            <p:ph idx="1"/>
          </p:nvPr>
        </p:nvSpPr>
        <p:spPr/>
        <p:txBody>
          <a:bodyPr>
            <a:normAutofit/>
          </a:bodyPr>
          <a:lstStyle/>
          <a:p>
            <a:r>
              <a:rPr lang="fr-FR" dirty="0" err="1">
                <a:solidFill>
                  <a:srgbClr val="FF8C00"/>
                </a:solidFill>
              </a:rPr>
              <a:t>Weight</a:t>
            </a:r>
            <a:r>
              <a:rPr lang="fr-FR" dirty="0">
                <a:solidFill>
                  <a:srgbClr val="FF8C00"/>
                </a:solidFill>
              </a:rPr>
              <a:t> (poids)</a:t>
            </a:r>
          </a:p>
          <a:p>
            <a:r>
              <a:rPr lang="fr-FR" dirty="0">
                <a:solidFill>
                  <a:schemeClr val="tx2"/>
                </a:solidFill>
              </a:rPr>
              <a:t>Ce </a:t>
            </a:r>
            <a:r>
              <a:rPr lang="fr-FR" dirty="0" err="1">
                <a:solidFill>
                  <a:schemeClr val="tx2"/>
                </a:solidFill>
              </a:rPr>
              <a:t>param</a:t>
            </a:r>
            <a:r>
              <a:rPr lang="en-US" dirty="0" err="1">
                <a:solidFill>
                  <a:schemeClr val="tx2"/>
                </a:solidFill>
              </a:rPr>
              <a:t>eter</a:t>
            </a:r>
            <a:r>
              <a:rPr lang="fr-FR" dirty="0">
                <a:solidFill>
                  <a:schemeClr val="tx2"/>
                </a:solidFill>
              </a:rPr>
              <a:t> </a:t>
            </a:r>
            <a:r>
              <a:rPr lang="en-US" dirty="0" err="1">
                <a:solidFill>
                  <a:schemeClr val="tx2"/>
                </a:solidFill>
              </a:rPr>
              <a:t>définit</a:t>
            </a:r>
            <a:r>
              <a:rPr lang="en-US" dirty="0">
                <a:solidFill>
                  <a:schemeClr val="tx2"/>
                </a:solidFill>
              </a:rPr>
              <a:t> la </a:t>
            </a:r>
            <a:r>
              <a:rPr lang="en-US" dirty="0" err="1">
                <a:solidFill>
                  <a:schemeClr val="tx2"/>
                </a:solidFill>
              </a:rPr>
              <a:t>sensibilité</a:t>
            </a:r>
            <a:r>
              <a:rPr lang="en-US" dirty="0">
                <a:solidFill>
                  <a:schemeClr val="tx2"/>
                </a:solidFill>
              </a:rPr>
              <a:t> </a:t>
            </a:r>
            <a:r>
              <a:rPr lang="en-US" dirty="0" err="1" smtClean="0">
                <a:solidFill>
                  <a:schemeClr val="tx2"/>
                </a:solidFill>
              </a:rPr>
              <a:t>d’une</a:t>
            </a:r>
            <a:r>
              <a:rPr lang="en-US" dirty="0" smtClean="0">
                <a:solidFill>
                  <a:schemeClr val="tx2"/>
                </a:solidFill>
              </a:rPr>
              <a:t> </a:t>
            </a:r>
            <a:r>
              <a:rPr lang="en-US" dirty="0">
                <a:solidFill>
                  <a:schemeClr val="tx2"/>
                </a:solidFill>
              </a:rPr>
              <a:t>synapse.</a:t>
            </a:r>
          </a:p>
          <a:p>
            <a:r>
              <a:rPr lang="en-US" dirty="0">
                <a:solidFill>
                  <a:schemeClr val="tx2"/>
                </a:solidFill>
              </a:rPr>
              <a:t>On </a:t>
            </a:r>
            <a:r>
              <a:rPr lang="en-US" dirty="0" err="1">
                <a:solidFill>
                  <a:schemeClr val="tx2"/>
                </a:solidFill>
              </a:rPr>
              <a:t>parle</a:t>
            </a:r>
            <a:r>
              <a:rPr lang="en-US" dirty="0">
                <a:solidFill>
                  <a:schemeClr val="tx2"/>
                </a:solidFill>
              </a:rPr>
              <a:t> de</a:t>
            </a:r>
            <a:r>
              <a:rPr lang="en-US" dirty="0">
                <a:solidFill>
                  <a:srgbClr val="FF8C00"/>
                </a:solidFill>
              </a:rPr>
              <a:t> </a:t>
            </a:r>
            <a:r>
              <a:rPr lang="en-US" dirty="0" err="1">
                <a:solidFill>
                  <a:srgbClr val="FF8C00"/>
                </a:solidFill>
              </a:rPr>
              <a:t>poids</a:t>
            </a:r>
            <a:r>
              <a:rPr lang="en-US" dirty="0">
                <a:solidFill>
                  <a:srgbClr val="FF8C00"/>
                </a:solidFill>
              </a:rPr>
              <a:t> </a:t>
            </a:r>
            <a:r>
              <a:rPr lang="en-US" dirty="0" err="1">
                <a:solidFill>
                  <a:srgbClr val="FF8C00"/>
                </a:solidFill>
              </a:rPr>
              <a:t>synaptique</a:t>
            </a:r>
            <a:endParaRPr lang="en-US" dirty="0">
              <a:solidFill>
                <a:srgbClr val="FF8C00"/>
              </a:solidFill>
            </a:endParaRPr>
          </a:p>
        </p:txBody>
      </p:sp>
      <p:sp>
        <p:nvSpPr>
          <p:cNvPr id="2" name="Espace réservé du contenu 1"/>
          <p:cNvSpPr>
            <a:spLocks noGrp="1"/>
          </p:cNvSpPr>
          <p:nvPr>
            <p:ph idx="10"/>
          </p:nvPr>
        </p:nvSpPr>
        <p:spPr/>
        <p:txBody>
          <a:bodyPr/>
          <a:lstStyle/>
          <a:p>
            <a:r>
              <a:rPr lang="en-US" dirty="0" smtClean="0"/>
              <a:t>Image</a:t>
            </a:r>
            <a:endParaRPr lang="en-US"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9" y="733816"/>
            <a:ext cx="4516395" cy="4046571"/>
          </a:xfrm>
          <a:prstGeom prst="rect">
            <a:avLst/>
          </a:prstGeom>
        </p:spPr>
      </p:pic>
    </p:spTree>
    <p:extLst>
      <p:ext uri="{BB962C8B-B14F-4D97-AF65-F5344CB8AC3E}">
        <p14:creationId xmlns:p14="http://schemas.microsoft.com/office/powerpoint/2010/main" val="777866267"/>
      </p:ext>
    </p:extLst>
  </p:cSld>
  <p:clrMapOvr>
    <a:masterClrMapping/>
  </p:clrMapOvr>
  <p:timing>
    <p:tnLst>
      <p:par>
        <p:cTn id="1" dur="indefinite" restart="never" nodeType="tmRoot"/>
      </p:par>
    </p:tnLst>
  </p:timing>
</p:sld>
</file>

<file path=ppt/theme/theme1.xml><?xml version="1.0" encoding="utf-8"?>
<a:theme xmlns:a="http://schemas.openxmlformats.org/drawingml/2006/main" name="MSp">
  <a:themeElements>
    <a:clrScheme name="MSP">
      <a:dk1>
        <a:srgbClr val="0078D7"/>
      </a:dk1>
      <a:lt1>
        <a:srgbClr val="FFFFFF"/>
      </a:lt1>
      <a:dk2>
        <a:srgbClr val="0078D7"/>
      </a:dk2>
      <a:lt2>
        <a:srgbClr val="FFFFFF"/>
      </a:lt2>
      <a:accent1>
        <a:srgbClr val="00BCF2"/>
      </a:accent1>
      <a:accent2>
        <a:srgbClr val="A2CC38"/>
      </a:accent2>
      <a:accent3>
        <a:srgbClr val="505050"/>
      </a:accent3>
      <a:accent4>
        <a:srgbClr val="E6E6E6"/>
      </a:accent4>
      <a:accent5>
        <a:srgbClr val="000000"/>
      </a:accent5>
      <a:accent6>
        <a:srgbClr val="00BCF2"/>
      </a:accent6>
      <a:hlink>
        <a:srgbClr val="A2CC38"/>
      </a:hlink>
      <a:folHlink>
        <a:srgbClr val="50505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FBEE654E-AA81-1B40-B4BC-D546265E03CC}" vid="{672938A6-3772-494B-98F7-38D50B36B5F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fd76e83-4173-4a26-b431-618a788339a8">
      <UserInfo>
        <DisplayName>Sid Ali</DisplayName>
        <AccountId>345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3428768CC27849B56631B68EECD342" ma:contentTypeVersion="6" ma:contentTypeDescription="Create a new document." ma:contentTypeScope="" ma:versionID="ea1f7eb6f6b50634036ebb87f908af7a">
  <xsd:schema xmlns:xsd="http://www.w3.org/2001/XMLSchema" xmlns:xs="http://www.w3.org/2001/XMLSchema" xmlns:p="http://schemas.microsoft.com/office/2006/metadata/properties" xmlns:ns2="6dfb84fc-c783-47c9-928a-3d458849d261" xmlns:ns3="efd76e83-4173-4a26-b431-618a788339a8" targetNamespace="http://schemas.microsoft.com/office/2006/metadata/properties" ma:root="true" ma:fieldsID="14929ce0d51949c6c45446b8f212c29d" ns2:_="" ns3:_="">
    <xsd:import namespace="6dfb84fc-c783-47c9-928a-3d458849d261"/>
    <xsd:import namespace="efd76e83-4173-4a26-b431-618a788339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fb84fc-c783-47c9-928a-3d458849d2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d76e83-4173-4a26-b431-618a788339a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F52303-DD41-4871-8221-5749C8E3EEE6}">
  <ds:schemaRefs>
    <ds:schemaRef ds:uri="http://schemas.microsoft.com/office/2006/metadata/properties"/>
    <ds:schemaRef ds:uri="http://schemas.microsoft.com/office/infopath/2007/PartnerControls"/>
    <ds:schemaRef ds:uri="3fce3ed0-24d1-45d0-8014-96f22eb6b0fb"/>
    <ds:schemaRef ds:uri="efd76e83-4173-4a26-b431-618a788339a8"/>
  </ds:schemaRefs>
</ds:datastoreItem>
</file>

<file path=customXml/itemProps2.xml><?xml version="1.0" encoding="utf-8"?>
<ds:datastoreItem xmlns:ds="http://schemas.openxmlformats.org/officeDocument/2006/customXml" ds:itemID="{CBD71BA1-088C-45B7-BAF1-BEC28F176E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fb84fc-c783-47c9-928a-3d458849d261"/>
    <ds:schemaRef ds:uri="efd76e83-4173-4a26-b431-618a78833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681D2DF-F93E-4CC1-8A50-704C6CA0430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0419_MSP_ppt template</Template>
  <TotalTime>2430</TotalTime>
  <Words>1453</Words>
  <Application>Microsoft Office PowerPoint</Application>
  <PresentationFormat>Affichage à l'écran (16:9)</PresentationFormat>
  <Paragraphs>367</Paragraphs>
  <Slides>74</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74</vt:i4>
      </vt:variant>
    </vt:vector>
  </HeadingPairs>
  <TitlesOfParts>
    <vt:vector size="81" baseType="lpstr">
      <vt:lpstr>Arial</vt:lpstr>
      <vt:lpstr>Calibri</vt:lpstr>
      <vt:lpstr>Calibri Light</vt:lpstr>
      <vt:lpstr>Segoe UI</vt:lpstr>
      <vt:lpstr>Segoe UI Light</vt:lpstr>
      <vt:lpstr>Wingdings</vt:lpstr>
      <vt:lpstr>MSp</vt:lpstr>
      <vt:lpstr>Neural Networks Comprehension</vt:lpstr>
      <vt:lpstr>Sommaire</vt:lpstr>
      <vt:lpstr>Sommaire</vt:lpstr>
      <vt:lpstr>What’s Learning Model</vt:lpstr>
      <vt:lpstr>Neurone</vt:lpstr>
      <vt:lpstr>Neurone Biologique</vt:lpstr>
      <vt:lpstr>Neurone Artificiel</vt:lpstr>
      <vt:lpstr>Neurone Artificiel</vt:lpstr>
      <vt:lpstr>Neurone Formel</vt:lpstr>
      <vt:lpstr>Neurone Formel</vt:lpstr>
      <vt:lpstr>Neurone Formel</vt:lpstr>
      <vt:lpstr>Neurone Bilogique et Neurone Artificiel</vt:lpstr>
      <vt:lpstr>Généralisation</vt:lpstr>
      <vt:lpstr>Généralisation</vt:lpstr>
      <vt:lpstr>Généralisation</vt:lpstr>
      <vt:lpstr>Généralisation</vt:lpstr>
      <vt:lpstr>Généralisation</vt:lpstr>
      <vt:lpstr>Hebb Rules</vt:lpstr>
      <vt:lpstr>Hebb Rules</vt:lpstr>
      <vt:lpstr>Application</vt:lpstr>
      <vt:lpstr>Le Perceptron</vt:lpstr>
      <vt:lpstr>Perceptron</vt:lpstr>
      <vt:lpstr>Perceptron</vt:lpstr>
      <vt:lpstr>Perceptron</vt:lpstr>
      <vt:lpstr>Perceptron</vt:lpstr>
      <vt:lpstr>Learning Protocol</vt:lpstr>
      <vt:lpstr>Perceptron : Learning Protocol</vt:lpstr>
      <vt:lpstr>Perceptron : Learning Protocol</vt:lpstr>
      <vt:lpstr>Perceptron : Learning Protocol</vt:lpstr>
      <vt:lpstr>Perceptron : Learning Protocol</vt:lpstr>
      <vt:lpstr>Perceptron : Learning Protocol</vt:lpstr>
      <vt:lpstr>Challenge</vt:lpstr>
      <vt:lpstr>Perceptron</vt:lpstr>
      <vt:lpstr>Limite</vt:lpstr>
      <vt:lpstr>Perceptron limit</vt:lpstr>
      <vt:lpstr>Perceptron limit</vt:lpstr>
      <vt:lpstr>Perceptron limit</vt:lpstr>
      <vt:lpstr>Neural Network</vt:lpstr>
      <vt:lpstr>Multi Layers Perceptron</vt:lpstr>
      <vt:lpstr>Multi Layers Perceptron : Principe</vt:lpstr>
      <vt:lpstr>Neural Network</vt:lpstr>
      <vt:lpstr>Neural Network : MLP</vt:lpstr>
      <vt:lpstr>Retropropagation de Gradient</vt:lpstr>
      <vt:lpstr>Back-Propagation methods</vt:lpstr>
      <vt:lpstr>Back-Propagation methods</vt:lpstr>
      <vt:lpstr>Back-Propagation Avantage</vt:lpstr>
      <vt:lpstr>Challenge</vt:lpstr>
      <vt:lpstr>Perceptron</vt:lpstr>
      <vt:lpstr>Deep Learning</vt:lpstr>
      <vt:lpstr>Deep Learning</vt:lpstr>
      <vt:lpstr>Deep Learning</vt:lpstr>
      <vt:lpstr>Deep Learning</vt:lpstr>
      <vt:lpstr>NN Architecture</vt:lpstr>
      <vt:lpstr>Architercture : Convolutional NN</vt:lpstr>
      <vt:lpstr>Architercture : Recurent NN</vt:lpstr>
      <vt:lpstr>Architercture : Deep NN</vt:lpstr>
      <vt:lpstr>Deep Learning : Avantage</vt:lpstr>
      <vt:lpstr>Convolutional Neural Network</vt:lpstr>
      <vt:lpstr>Convolutional Neural Network</vt:lpstr>
      <vt:lpstr>Convolutional Neural Network</vt:lpstr>
      <vt:lpstr>Convolutional Neural Network</vt:lpstr>
      <vt:lpstr>CNN : Convolution</vt:lpstr>
      <vt:lpstr>CNN : Relu</vt:lpstr>
      <vt:lpstr>CNN : Sub-Sampling</vt:lpstr>
      <vt:lpstr>CNN : Full Connection</vt:lpstr>
      <vt:lpstr>Convolutional Neural Network</vt:lpstr>
      <vt:lpstr>Choice</vt:lpstr>
      <vt:lpstr>Application</vt:lpstr>
      <vt:lpstr>Application</vt:lpstr>
      <vt:lpstr>Application</vt:lpstr>
      <vt:lpstr>Question ouverte</vt:lpstr>
      <vt:lpstr>Question ouverte</vt:lpstr>
      <vt:lpstr>Question ouverte</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  For AI</dc:title>
  <dc:creator>Nathan Bangwa</dc:creator>
  <cp:lastModifiedBy>Nathan Bangwa</cp:lastModifiedBy>
  <cp:revision>314</cp:revision>
  <dcterms:created xsi:type="dcterms:W3CDTF">2019-03-10T15:45:25Z</dcterms:created>
  <dcterms:modified xsi:type="dcterms:W3CDTF">2019-04-08T22:17:05Z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0x010100743428768CC27849B56631B68EECD342</vt:lpwstr>
  </property>
  <property fmtid="{D5CDD505-2E9C-101B-9397-08002B2CF9AE}" pid="3" name="Order">
    <vt:r8>1200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